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7" r:id="rId2"/>
    <p:sldId id="258" r:id="rId3"/>
    <p:sldId id="278" r:id="rId4"/>
    <p:sldId id="259" r:id="rId5"/>
    <p:sldId id="279" r:id="rId6"/>
    <p:sldId id="280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1" r:id="rId15"/>
    <p:sldId id="289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297" r:id="rId2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8CE99-48BA-4F47-B1D5-7895CFE8C7FB}" type="datetimeFigureOut">
              <a:rPr lang="ru-RU" smtClean="0"/>
              <a:t>30.05.2019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2B186A-DCAB-7A43-BAB2-0B8538EF12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79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7BACB-463C-1645-BE59-22255879B30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3639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521961-61BA-9C43-9911-ADE581545C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2A32372-3603-A44B-B939-E5F0EB78D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35F7D1-9F83-6A43-9B66-C0097D506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97C043-8947-4E4E-811C-52220B2A0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93E2D6-4B60-BF48-B7F0-E28BF1519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8730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1B3C1F-D815-8142-AA1B-2DBFF0B8C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5B53B1B-47FE-6449-8531-E707F2B622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250B1D-3AE6-F945-A29E-7A1B2162C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9F6D23-4E27-BB4B-AF9F-927CB3DE4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1165AA-A423-C440-9BF1-0226CD92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1356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F94DA4E-D978-E246-95EA-B91196789A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D2A856-3EC6-5C4F-A475-8AD02191DD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7BD6AA-A532-2D46-BF91-1A94D985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F1B21A-D6C4-4A4B-8390-B19305AD1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E9D991-680D-BA45-8CE0-8BFEC66BD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3655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E9F612-BACA-4C41-A8EA-0E37337A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59D572-C8E3-D544-83EA-613A5A4E7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09E241-1B6B-4347-B54B-96271F95B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03311D-7241-8B42-BD0E-C87CF040F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AD58D2-2F5D-AA45-AA64-6F77D347D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423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CC6BFB-4919-A947-BF68-DA43ED7AC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9A1635-BBD0-F843-9978-450D20EE0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513AF4-E758-C64F-992D-9DBABC93A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E946105-9E63-4D40-ACC1-2A21BA5C0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CC6BC7-40AB-7341-AE33-B03031A03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1011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C3BFF-20C9-FB45-8B66-DC4895778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98AF8E-24BF-194A-A5BE-6032370C26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6C30A7-8B00-2942-84A4-8B3211C0C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81DF198-1111-2544-BD00-BF3E004CA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7E87F54-C689-A046-990F-7FBABD850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32FEE35-8B3B-064E-BAD0-9E9B5DE91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4745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9F7E8D-936A-8E4C-BC36-2747BACAE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170E21E-6021-AE40-AC0A-4B7CA64DF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54EF216-F9C0-1E49-BA3F-A76BE7DC6A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09304DF-E408-CB42-A00C-F1904034E4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8F5857E-5A0C-1347-8E45-6612B6F7EA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58A6001-61F2-F046-BB2F-D394A53BC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2A155EE-CA7F-AA4A-B759-B5DA2E769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E2F2F6F-FC3C-6C4C-9915-65AB78DCC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0091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79F5E0-DBAE-B645-A683-071601C95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A3CEB2B-1BE2-7A4D-BF79-64465415D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8FBB951-A632-C14F-BBBF-F11A9FE87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5B13089-35F8-8C41-A230-5A76D4F56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119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86444E2-E520-2E46-9DDE-F3E423A7C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331CCD8-F9CF-2F4B-A6F6-85B78BEBC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F199F78-4985-824E-AAB5-35744CB09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8834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9DE676-2BD9-CA46-BAB8-A8717DC43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9C27E9-0105-A94C-AE5E-A0CB9CB94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999AE61-0594-7A49-809D-66BF6CAAEC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C6CC6E-2845-724A-A651-271C0ACFF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0B8287-34E4-7943-96E8-C880A35A3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E0D321C-6333-A444-8E3E-EAB25254A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3094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64495B-916B-D94C-9F42-8559DAFE9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AE871FB-3D6B-4144-8B0D-23DCEC9ADA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3D4526B-145E-B64E-850B-3696D1AFDE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2A63D4-C4BB-0341-8037-1406BF981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8410C1-9AEC-C44B-9EBB-6FCAF04FC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E127C2E-BF7F-9545-8F19-251C59C48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0816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6A464A-E2F1-854B-B270-08CCFF25B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03FF58-3EE8-CF41-A5CA-DE9662226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ECF999-80B4-E24C-81BA-3DE1176474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A87B2-7018-B24A-8A4F-F11C86402850}" type="datetimeFigureOut">
              <a:rPr lang="ru-RU" smtClean="0"/>
              <a:t>29.05.2019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F897E7-F5F3-F945-876E-A308AD8B15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6AC089-7BF9-9D43-9B66-F0F3FFA29E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F7A8C-E806-284C-BB09-57DB144E9F8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5347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24D132-4B9A-5647-A98E-8787193D3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218" y="1482593"/>
            <a:ext cx="9947564" cy="389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433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Argument parsing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0E2639F-6A84-B341-BEC2-9F038F97FBFA}"/>
              </a:ext>
            </a:extLst>
          </p:cNvPr>
          <p:cNvSpPr/>
          <p:nvPr/>
        </p:nvSpPr>
        <p:spPr>
          <a:xfrm>
            <a:off x="914400" y="1261183"/>
            <a:ext cx="110203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По дефолту </a:t>
            </a:r>
            <a:r>
              <a:rPr lang="en" dirty="0" err="1">
                <a:latin typeface="Century Gothic" panose="020B0502020202020204" pitchFamily="34" charset="0"/>
              </a:rPr>
              <a:t>RequestParser</a:t>
            </a:r>
            <a:r>
              <a:rPr lang="ru-RU" dirty="0">
                <a:latin typeface="Century Gothic" panose="020B0502020202020204" pitchFamily="34" charset="0"/>
              </a:rPr>
              <a:t>()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ru-RU" dirty="0">
                <a:latin typeface="Century Gothic" panose="020B0502020202020204" pitchFamily="34" charset="0"/>
              </a:rPr>
              <a:t>ищет значения в </a:t>
            </a:r>
            <a:r>
              <a:rPr lang="en-US" dirty="0" err="1">
                <a:latin typeface="Century Gothic" panose="020B0502020202020204" pitchFamily="34" charset="0"/>
              </a:rPr>
              <a:t>request.args</a:t>
            </a:r>
            <a:r>
              <a:rPr lang="en-US" dirty="0">
                <a:latin typeface="Century Gothic" panose="020B0502020202020204" pitchFamily="34" charset="0"/>
              </a:rPr>
              <a:t>, </a:t>
            </a:r>
            <a:r>
              <a:rPr lang="ru-RU" dirty="0">
                <a:latin typeface="Century Gothic" panose="020B0502020202020204" pitchFamily="34" charset="0"/>
              </a:rPr>
              <a:t>для того что бы изменить или добавить дополнительную локацию поиска значений можно использовать параметр </a:t>
            </a:r>
            <a:r>
              <a:rPr lang="en" b="1" dirty="0">
                <a:latin typeface="Century Gothic" panose="020B0502020202020204" pitchFamily="34" charset="0"/>
              </a:rPr>
              <a:t>location</a:t>
            </a:r>
            <a:r>
              <a:rPr lang="en" dirty="0">
                <a:latin typeface="Century Gothic" panose="020B0502020202020204" pitchFamily="34" charset="0"/>
              </a:rPr>
              <a:t>, </a:t>
            </a:r>
            <a:r>
              <a:rPr lang="ru-RU" dirty="0">
                <a:latin typeface="Century Gothic" panose="020B0502020202020204" pitchFamily="34" charset="0"/>
              </a:rPr>
              <a:t>для передачи нескольких значений используется список </a:t>
            </a:r>
            <a:r>
              <a:rPr lang="en" b="1" dirty="0">
                <a:latin typeface="Century Gothic" panose="020B0502020202020204" pitchFamily="34" charset="0"/>
              </a:rPr>
              <a:t>location=['headers', 'values']</a:t>
            </a:r>
            <a:r>
              <a:rPr lang="en-US" b="1" dirty="0">
                <a:latin typeface="Century Gothic" panose="020B0502020202020204" pitchFamily="34" charset="0"/>
              </a:rPr>
              <a:t>.</a:t>
            </a:r>
            <a:r>
              <a:rPr lang="ru-RU" b="1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6110E7A-3730-B644-9E61-0E0D723F613A}"/>
              </a:ext>
            </a:extLst>
          </p:cNvPr>
          <p:cNvSpPr/>
          <p:nvPr/>
        </p:nvSpPr>
        <p:spPr>
          <a:xfrm>
            <a:off x="914400" y="2433891"/>
            <a:ext cx="979714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i="1" dirty="0">
                <a:solidFill>
                  <a:srgbClr val="408090"/>
                </a:solidFill>
                <a:effectLst/>
              </a:rPr>
              <a:t># Look only in the POST body</a:t>
            </a:r>
            <a:r>
              <a:rPr lang="en" dirty="0"/>
              <a:t> </a:t>
            </a:r>
          </a:p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, </a:t>
            </a:r>
            <a:r>
              <a:rPr lang="en" dirty="0">
                <a:solidFill>
                  <a:srgbClr val="007020"/>
                </a:solidFill>
                <a:effectLst/>
              </a:rPr>
              <a:t>type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 err="1">
                <a:solidFill>
                  <a:srgbClr val="007020"/>
                </a:solidFill>
                <a:effectLst/>
              </a:rPr>
              <a:t>int</a:t>
            </a:r>
            <a:r>
              <a:rPr lang="en" dirty="0"/>
              <a:t>, location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'form’</a:t>
            </a:r>
            <a:r>
              <a:rPr lang="en" dirty="0"/>
              <a:t>) </a:t>
            </a:r>
          </a:p>
          <a:p>
            <a:endParaRPr lang="en" dirty="0"/>
          </a:p>
          <a:p>
            <a:r>
              <a:rPr lang="en" i="1" dirty="0">
                <a:solidFill>
                  <a:srgbClr val="408090"/>
                </a:solidFill>
                <a:effectLst/>
              </a:rPr>
              <a:t># Look only in the </a:t>
            </a:r>
            <a:r>
              <a:rPr lang="en" i="1" dirty="0" err="1">
                <a:solidFill>
                  <a:srgbClr val="408090"/>
                </a:solidFill>
                <a:effectLst/>
              </a:rPr>
              <a:t>querystring</a:t>
            </a:r>
            <a:r>
              <a:rPr lang="en" dirty="0"/>
              <a:t> </a:t>
            </a:r>
          </a:p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PageSize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, </a:t>
            </a:r>
            <a:r>
              <a:rPr lang="en" dirty="0">
                <a:solidFill>
                  <a:srgbClr val="007020"/>
                </a:solidFill>
                <a:effectLst/>
              </a:rPr>
              <a:t>type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 err="1">
                <a:solidFill>
                  <a:srgbClr val="007020"/>
                </a:solidFill>
                <a:effectLst/>
              </a:rPr>
              <a:t>int</a:t>
            </a:r>
            <a:r>
              <a:rPr lang="en" dirty="0"/>
              <a:t>, location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args</a:t>
            </a:r>
            <a:r>
              <a:rPr lang="en" dirty="0">
                <a:solidFill>
                  <a:srgbClr val="4070A0"/>
                </a:solidFill>
                <a:effectLst/>
              </a:rPr>
              <a:t>’</a:t>
            </a:r>
            <a:r>
              <a:rPr lang="en" dirty="0"/>
              <a:t>) </a:t>
            </a:r>
          </a:p>
          <a:p>
            <a:endParaRPr lang="en" dirty="0"/>
          </a:p>
          <a:p>
            <a:r>
              <a:rPr lang="en" i="1" dirty="0">
                <a:solidFill>
                  <a:srgbClr val="408090"/>
                </a:solidFill>
                <a:effectLst/>
              </a:rPr>
              <a:t># From the request headers</a:t>
            </a:r>
            <a:r>
              <a:rPr lang="en" dirty="0"/>
              <a:t> </a:t>
            </a:r>
          </a:p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'User-Agent'</a:t>
            </a:r>
            <a:r>
              <a:rPr lang="en" dirty="0"/>
              <a:t>, location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'headers’</a:t>
            </a:r>
            <a:r>
              <a:rPr lang="en" dirty="0"/>
              <a:t>) </a:t>
            </a:r>
          </a:p>
          <a:p>
            <a:endParaRPr lang="en" dirty="0"/>
          </a:p>
          <a:p>
            <a:r>
              <a:rPr lang="en" i="1" dirty="0">
                <a:solidFill>
                  <a:srgbClr val="408090"/>
                </a:solidFill>
                <a:effectLst/>
              </a:rPr>
              <a:t># From http cookies</a:t>
            </a:r>
            <a:r>
              <a:rPr lang="en" dirty="0"/>
              <a:t> </a:t>
            </a:r>
          </a:p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session_id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, location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'cookies’</a:t>
            </a:r>
            <a:r>
              <a:rPr lang="en" dirty="0"/>
              <a:t>) </a:t>
            </a:r>
          </a:p>
          <a:p>
            <a:endParaRPr lang="en" dirty="0"/>
          </a:p>
          <a:p>
            <a:r>
              <a:rPr lang="en" i="1" dirty="0">
                <a:solidFill>
                  <a:srgbClr val="408090"/>
                </a:solidFill>
                <a:effectLst/>
              </a:rPr>
              <a:t># From file uploads</a:t>
            </a:r>
            <a:r>
              <a:rPr lang="en" dirty="0"/>
              <a:t> </a:t>
            </a:r>
          </a:p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'picture'</a:t>
            </a:r>
            <a:r>
              <a:rPr lang="en" dirty="0"/>
              <a:t>, </a:t>
            </a:r>
            <a:r>
              <a:rPr lang="en" dirty="0">
                <a:solidFill>
                  <a:srgbClr val="007020"/>
                </a:solidFill>
                <a:effectLst/>
              </a:rPr>
              <a:t>type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 err="1"/>
              <a:t>werkzeug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datastructures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FileStorage</a:t>
            </a:r>
            <a:r>
              <a:rPr lang="en" dirty="0"/>
              <a:t>, location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'files'</a:t>
            </a:r>
            <a:r>
              <a:rPr lang="en" dirty="0"/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7243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Argument parsing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9C44C62-AAEE-354D-8A7D-D0C2DDA61699}"/>
              </a:ext>
            </a:extLst>
          </p:cNvPr>
          <p:cNvSpPr/>
          <p:nvPr/>
        </p:nvSpPr>
        <p:spPr>
          <a:xfrm>
            <a:off x="914400" y="1261183"/>
            <a:ext cx="110203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Также вы можете наследовать один </a:t>
            </a:r>
            <a:r>
              <a:rPr lang="ru-RU" dirty="0" err="1">
                <a:latin typeface="Century Gothic" panose="020B0502020202020204" pitchFamily="34" charset="0"/>
              </a:rPr>
              <a:t>парсер</a:t>
            </a:r>
            <a:r>
              <a:rPr lang="ru-RU" dirty="0">
                <a:latin typeface="Century Gothic" panose="020B0502020202020204" pitchFamily="34" charset="0"/>
              </a:rPr>
              <a:t> от другого для того что бы избегать повторяющегося кода</a:t>
            </a:r>
            <a:r>
              <a:rPr lang="en-US" dirty="0">
                <a:latin typeface="Century Gothic" panose="020B0502020202020204" pitchFamily="34" charset="0"/>
              </a:rPr>
              <a:t>.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A9AF43E-5053-724A-A654-A2CFF7D4D907}"/>
              </a:ext>
            </a:extLst>
          </p:cNvPr>
          <p:cNvSpPr/>
          <p:nvPr/>
        </p:nvSpPr>
        <p:spPr>
          <a:xfrm>
            <a:off x="914400" y="1999847"/>
            <a:ext cx="742207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7020"/>
                </a:solidFill>
                <a:effectLst/>
              </a:rPr>
              <a:t>from</a:t>
            </a:r>
            <a:r>
              <a:rPr lang="en-US" dirty="0"/>
              <a:t> </a:t>
            </a:r>
            <a:r>
              <a:rPr lang="en-US" b="1" dirty="0" err="1">
                <a:solidFill>
                  <a:srgbClr val="0E84B5"/>
                </a:solidFill>
                <a:effectLst/>
              </a:rPr>
              <a:t>flask_restful</a:t>
            </a:r>
            <a:r>
              <a:rPr lang="en-US" dirty="0"/>
              <a:t> </a:t>
            </a:r>
            <a:r>
              <a:rPr lang="en-US" b="1" dirty="0">
                <a:solidFill>
                  <a:srgbClr val="007020"/>
                </a:solidFill>
                <a:effectLst/>
              </a:rPr>
              <a:t>import</a:t>
            </a:r>
            <a:r>
              <a:rPr lang="en-US" dirty="0"/>
              <a:t> </a:t>
            </a:r>
            <a:r>
              <a:rPr lang="en-US" dirty="0" err="1"/>
              <a:t>reqparse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parser </a:t>
            </a:r>
            <a:r>
              <a:rPr lang="en-US" dirty="0">
                <a:solidFill>
                  <a:srgbClr val="666666"/>
                </a:solidFill>
                <a:effectLst/>
              </a:rPr>
              <a:t>=</a:t>
            </a:r>
            <a:r>
              <a:rPr lang="en-US" dirty="0"/>
              <a:t> </a:t>
            </a:r>
            <a:r>
              <a:rPr lang="en-US" dirty="0" err="1"/>
              <a:t>reqparse</a:t>
            </a:r>
            <a:r>
              <a:rPr lang="en-US" dirty="0" err="1">
                <a:solidFill>
                  <a:srgbClr val="666666"/>
                </a:solidFill>
                <a:effectLst/>
              </a:rPr>
              <a:t>.</a:t>
            </a:r>
            <a:r>
              <a:rPr lang="en-US" dirty="0" err="1"/>
              <a:t>RequestParser</a:t>
            </a:r>
            <a:r>
              <a:rPr lang="en-US" dirty="0"/>
              <a:t>() </a:t>
            </a:r>
          </a:p>
          <a:p>
            <a:r>
              <a:rPr lang="en-US" dirty="0" err="1"/>
              <a:t>parser</a:t>
            </a:r>
            <a:r>
              <a:rPr lang="en-US" dirty="0" err="1">
                <a:solidFill>
                  <a:srgbClr val="666666"/>
                </a:solidFill>
                <a:effectLst/>
              </a:rPr>
              <a:t>.</a:t>
            </a:r>
            <a:r>
              <a:rPr lang="en-US" dirty="0" err="1"/>
              <a:t>add_argument</a:t>
            </a:r>
            <a:r>
              <a:rPr lang="en-US" dirty="0"/>
              <a:t>(</a:t>
            </a:r>
            <a:r>
              <a:rPr lang="en-US" dirty="0">
                <a:solidFill>
                  <a:srgbClr val="4070A0"/>
                </a:solidFill>
                <a:effectLst/>
              </a:rPr>
              <a:t>'foo'</a:t>
            </a:r>
            <a:r>
              <a:rPr lang="en-US" dirty="0"/>
              <a:t>, </a:t>
            </a:r>
            <a:r>
              <a:rPr lang="en-US" dirty="0">
                <a:solidFill>
                  <a:srgbClr val="007020"/>
                </a:solidFill>
                <a:effectLst/>
              </a:rPr>
              <a:t>type</a:t>
            </a:r>
            <a:r>
              <a:rPr lang="en-US" dirty="0">
                <a:solidFill>
                  <a:srgbClr val="666666"/>
                </a:solidFill>
                <a:effectLst/>
              </a:rPr>
              <a:t>=</a:t>
            </a:r>
            <a:r>
              <a:rPr lang="en-US" dirty="0" err="1">
                <a:solidFill>
                  <a:srgbClr val="007020"/>
                </a:solidFill>
                <a:effectLst/>
              </a:rPr>
              <a:t>int</a:t>
            </a:r>
            <a:r>
              <a:rPr lang="en-US" dirty="0"/>
              <a:t>) </a:t>
            </a:r>
          </a:p>
          <a:p>
            <a:r>
              <a:rPr lang="en-US" dirty="0" err="1"/>
              <a:t>parser_copy</a:t>
            </a:r>
            <a:r>
              <a:rPr lang="en-US" dirty="0"/>
              <a:t> </a:t>
            </a:r>
            <a:r>
              <a:rPr lang="en-US" dirty="0">
                <a:solidFill>
                  <a:srgbClr val="666666"/>
                </a:solidFill>
                <a:effectLst/>
              </a:rPr>
              <a:t>=</a:t>
            </a:r>
            <a:r>
              <a:rPr lang="en-US" dirty="0"/>
              <a:t> </a:t>
            </a:r>
            <a:r>
              <a:rPr lang="en-US" dirty="0" err="1"/>
              <a:t>parser</a:t>
            </a:r>
            <a:r>
              <a:rPr lang="en-US" b="1" dirty="0" err="1">
                <a:solidFill>
                  <a:srgbClr val="C00000"/>
                </a:solidFill>
                <a:effectLst/>
              </a:rPr>
              <a:t>.</a:t>
            </a:r>
            <a:r>
              <a:rPr lang="en-US" b="1" dirty="0" err="1">
                <a:solidFill>
                  <a:srgbClr val="C00000"/>
                </a:solidFill>
              </a:rPr>
              <a:t>copy</a:t>
            </a:r>
            <a:r>
              <a:rPr lang="en-US" b="1" dirty="0">
                <a:solidFill>
                  <a:srgbClr val="C00000"/>
                </a:solidFill>
              </a:rPr>
              <a:t>() </a:t>
            </a:r>
          </a:p>
          <a:p>
            <a:endParaRPr lang="en-US" dirty="0"/>
          </a:p>
          <a:p>
            <a:r>
              <a:rPr lang="en-US" dirty="0" err="1"/>
              <a:t>parser_copy</a:t>
            </a:r>
            <a:r>
              <a:rPr lang="en-US" dirty="0" err="1">
                <a:solidFill>
                  <a:srgbClr val="666666"/>
                </a:solidFill>
                <a:effectLst/>
              </a:rPr>
              <a:t>.</a:t>
            </a:r>
            <a:r>
              <a:rPr lang="en-US" dirty="0" err="1"/>
              <a:t>add_argument</a:t>
            </a:r>
            <a:r>
              <a:rPr lang="en-US" dirty="0"/>
              <a:t>(</a:t>
            </a:r>
            <a:r>
              <a:rPr lang="en-US" dirty="0">
                <a:solidFill>
                  <a:srgbClr val="4070A0"/>
                </a:solidFill>
                <a:effectLst/>
              </a:rPr>
              <a:t>'bar'</a:t>
            </a:r>
            <a:r>
              <a:rPr lang="en-US" dirty="0"/>
              <a:t>, </a:t>
            </a:r>
            <a:r>
              <a:rPr lang="en-US" dirty="0">
                <a:solidFill>
                  <a:srgbClr val="007020"/>
                </a:solidFill>
                <a:effectLst/>
              </a:rPr>
              <a:t>type</a:t>
            </a:r>
            <a:r>
              <a:rPr lang="en-US" dirty="0">
                <a:solidFill>
                  <a:srgbClr val="666666"/>
                </a:solidFill>
                <a:effectLst/>
              </a:rPr>
              <a:t>=</a:t>
            </a:r>
            <a:r>
              <a:rPr lang="en-US" dirty="0" err="1">
                <a:solidFill>
                  <a:srgbClr val="007020"/>
                </a:solidFill>
                <a:effectLst/>
              </a:rPr>
              <a:t>int</a:t>
            </a:r>
            <a:r>
              <a:rPr lang="en-US" dirty="0"/>
              <a:t>) </a:t>
            </a:r>
          </a:p>
          <a:p>
            <a:endParaRPr lang="en-US" i="1" dirty="0">
              <a:solidFill>
                <a:srgbClr val="408090"/>
              </a:solidFill>
              <a:effectLst/>
            </a:endParaRPr>
          </a:p>
          <a:p>
            <a:r>
              <a:rPr lang="en-US" i="1" dirty="0">
                <a:solidFill>
                  <a:srgbClr val="408090"/>
                </a:solidFill>
                <a:effectLst/>
              </a:rPr>
              <a:t># </a:t>
            </a:r>
            <a:r>
              <a:rPr lang="en-US" i="1" dirty="0" err="1">
                <a:solidFill>
                  <a:srgbClr val="408090"/>
                </a:solidFill>
                <a:effectLst/>
              </a:rPr>
              <a:t>parser_copy</a:t>
            </a:r>
            <a:r>
              <a:rPr lang="en-US" i="1" dirty="0">
                <a:solidFill>
                  <a:srgbClr val="408090"/>
                </a:solidFill>
                <a:effectLst/>
              </a:rPr>
              <a:t> has both 'foo' and 'bar’</a:t>
            </a:r>
            <a:r>
              <a:rPr lang="en-US" dirty="0"/>
              <a:t> </a:t>
            </a:r>
          </a:p>
          <a:p>
            <a:r>
              <a:rPr lang="en-US" dirty="0" err="1"/>
              <a:t>parser_copy</a:t>
            </a:r>
            <a:r>
              <a:rPr lang="en-US" dirty="0" err="1">
                <a:solidFill>
                  <a:srgbClr val="666666"/>
                </a:solidFill>
                <a:effectLst/>
              </a:rPr>
              <a:t>.</a:t>
            </a:r>
            <a:r>
              <a:rPr lang="en-US" b="1" dirty="0" err="1">
                <a:solidFill>
                  <a:srgbClr val="C00000"/>
                </a:solidFill>
              </a:rPr>
              <a:t>replace_argument</a:t>
            </a:r>
            <a:r>
              <a:rPr lang="en-US" dirty="0"/>
              <a:t>(</a:t>
            </a:r>
            <a:r>
              <a:rPr lang="en-US" dirty="0">
                <a:solidFill>
                  <a:srgbClr val="4070A0"/>
                </a:solidFill>
                <a:effectLst/>
              </a:rPr>
              <a:t>'foo'</a:t>
            </a:r>
            <a:r>
              <a:rPr lang="en-US" dirty="0"/>
              <a:t>, required</a:t>
            </a:r>
            <a:r>
              <a:rPr lang="en-US" dirty="0">
                <a:solidFill>
                  <a:srgbClr val="666666"/>
                </a:solidFill>
                <a:effectLst/>
              </a:rPr>
              <a:t>=</a:t>
            </a:r>
            <a:r>
              <a:rPr lang="en-US" b="1" dirty="0">
                <a:solidFill>
                  <a:srgbClr val="007020"/>
                </a:solidFill>
                <a:effectLst/>
              </a:rPr>
              <a:t>True</a:t>
            </a:r>
            <a:r>
              <a:rPr lang="en-US" dirty="0"/>
              <a:t>, location</a:t>
            </a:r>
            <a:r>
              <a:rPr lang="en-US" dirty="0">
                <a:solidFill>
                  <a:srgbClr val="666666"/>
                </a:solidFill>
                <a:effectLst/>
              </a:rPr>
              <a:t>=</a:t>
            </a:r>
            <a:r>
              <a:rPr lang="en-US" dirty="0">
                <a:solidFill>
                  <a:srgbClr val="4070A0"/>
                </a:solidFill>
                <a:effectLst/>
              </a:rPr>
              <a:t>'</a:t>
            </a:r>
            <a:r>
              <a:rPr lang="en-US" dirty="0" err="1">
                <a:solidFill>
                  <a:srgbClr val="4070A0"/>
                </a:solidFill>
                <a:effectLst/>
              </a:rPr>
              <a:t>json</a:t>
            </a:r>
            <a:r>
              <a:rPr lang="en-US" dirty="0">
                <a:solidFill>
                  <a:srgbClr val="4070A0"/>
                </a:solidFill>
                <a:effectLst/>
              </a:rPr>
              <a:t>’</a:t>
            </a:r>
            <a:r>
              <a:rPr lang="en-US" dirty="0"/>
              <a:t>) </a:t>
            </a:r>
          </a:p>
          <a:p>
            <a:endParaRPr lang="en-US" i="1" dirty="0">
              <a:solidFill>
                <a:srgbClr val="408090"/>
              </a:solidFill>
              <a:effectLst/>
            </a:endParaRPr>
          </a:p>
          <a:p>
            <a:r>
              <a:rPr lang="en-US" i="1" dirty="0">
                <a:solidFill>
                  <a:srgbClr val="408090"/>
                </a:solidFill>
                <a:effectLst/>
              </a:rPr>
              <a:t># 'foo' is now a required </a:t>
            </a:r>
            <a:r>
              <a:rPr lang="en-US" i="1" dirty="0" err="1">
                <a:solidFill>
                  <a:srgbClr val="408090"/>
                </a:solidFill>
                <a:effectLst/>
              </a:rPr>
              <a:t>str</a:t>
            </a:r>
            <a:r>
              <a:rPr lang="en-US" i="1" dirty="0">
                <a:solidFill>
                  <a:srgbClr val="408090"/>
                </a:solidFill>
                <a:effectLst/>
              </a:rPr>
              <a:t> located in </a:t>
            </a:r>
            <a:r>
              <a:rPr lang="en-US" i="1" dirty="0" err="1">
                <a:solidFill>
                  <a:srgbClr val="408090"/>
                </a:solidFill>
                <a:effectLst/>
              </a:rPr>
              <a:t>json</a:t>
            </a:r>
            <a:r>
              <a:rPr lang="en-US" i="1" dirty="0">
                <a:solidFill>
                  <a:srgbClr val="408090"/>
                </a:solidFill>
                <a:effectLst/>
              </a:rPr>
              <a:t>, not an </a:t>
            </a:r>
            <a:r>
              <a:rPr lang="en-US" i="1" dirty="0" err="1">
                <a:solidFill>
                  <a:srgbClr val="408090"/>
                </a:solidFill>
                <a:effectLst/>
              </a:rPr>
              <a:t>int</a:t>
            </a:r>
            <a:r>
              <a:rPr lang="en-US" i="1" dirty="0">
                <a:solidFill>
                  <a:srgbClr val="408090"/>
                </a:solidFill>
                <a:effectLst/>
              </a:rPr>
              <a:t> as defined</a:t>
            </a:r>
            <a:r>
              <a:rPr lang="en-US" dirty="0"/>
              <a:t> </a:t>
            </a:r>
          </a:p>
          <a:p>
            <a:r>
              <a:rPr lang="en-US" i="1" dirty="0">
                <a:solidFill>
                  <a:srgbClr val="408090"/>
                </a:solidFill>
                <a:effectLst/>
              </a:rPr>
              <a:t># by original parser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 err="1"/>
              <a:t>parser_copy</a:t>
            </a:r>
            <a:r>
              <a:rPr lang="en-US" dirty="0" err="1">
                <a:solidFill>
                  <a:srgbClr val="666666"/>
                </a:solidFill>
                <a:effectLst/>
              </a:rPr>
              <a:t>.</a:t>
            </a:r>
            <a:r>
              <a:rPr lang="en-US" b="1" dirty="0" err="1">
                <a:solidFill>
                  <a:srgbClr val="C00000"/>
                </a:solidFill>
              </a:rPr>
              <a:t>remove_argument</a:t>
            </a:r>
            <a:r>
              <a:rPr lang="en-US" dirty="0"/>
              <a:t>(</a:t>
            </a:r>
            <a:r>
              <a:rPr lang="en-US" dirty="0">
                <a:solidFill>
                  <a:srgbClr val="4070A0"/>
                </a:solidFill>
                <a:effectLst/>
              </a:rPr>
              <a:t>'foo’</a:t>
            </a:r>
            <a:r>
              <a:rPr lang="en-US" dirty="0"/>
              <a:t>)</a:t>
            </a:r>
          </a:p>
          <a:p>
            <a:r>
              <a:rPr lang="en-US" dirty="0"/>
              <a:t> </a:t>
            </a:r>
            <a:r>
              <a:rPr lang="en-US" i="1" dirty="0">
                <a:solidFill>
                  <a:srgbClr val="408090"/>
                </a:solidFill>
                <a:effectLst/>
              </a:rPr>
              <a:t># </a:t>
            </a:r>
            <a:r>
              <a:rPr lang="en-US" i="1" dirty="0" err="1">
                <a:solidFill>
                  <a:srgbClr val="408090"/>
                </a:solidFill>
                <a:effectLst/>
              </a:rPr>
              <a:t>parser_copy</a:t>
            </a:r>
            <a:r>
              <a:rPr lang="en-US" i="1" dirty="0">
                <a:solidFill>
                  <a:srgbClr val="408090"/>
                </a:solidFill>
                <a:effectLst/>
              </a:rPr>
              <a:t> no longer has 'foo' argument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795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Argument parsing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F446BE-6970-A545-9A21-F23971CEEEA1}"/>
              </a:ext>
            </a:extLst>
          </p:cNvPr>
          <p:cNvSpPr txBox="1"/>
          <p:nvPr/>
        </p:nvSpPr>
        <p:spPr>
          <a:xfrm>
            <a:off x="213756" y="1496291"/>
            <a:ext cx="47382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Century Gothic" panose="020B0502020202020204" pitchFamily="34" charset="0"/>
              </a:rPr>
              <a:t>По умолчанию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 err="1">
                <a:latin typeface="Century Gothic" panose="020B0502020202020204" pitchFamily="34" charset="0"/>
              </a:rPr>
              <a:t>RequstParser</a:t>
            </a:r>
            <a:r>
              <a:rPr lang="ru-RU" dirty="0">
                <a:latin typeface="Century Gothic" panose="020B0502020202020204" pitchFamily="34" charset="0"/>
              </a:rPr>
              <a:t>() свалится завершит приложение на первой же ошибке, и не выведет вам остальных даже если такие имеются. Для того что бы сразу отобразить все имеющиеся ошибки нужно передать параметр </a:t>
            </a:r>
            <a:r>
              <a:rPr lang="en" b="1" dirty="0" err="1">
                <a:solidFill>
                  <a:srgbClr val="C00000"/>
                </a:solidFill>
                <a:latin typeface="Century Gothic" panose="020B0502020202020204" pitchFamily="34" charset="0"/>
              </a:rPr>
              <a:t>bundle_errors</a:t>
            </a:r>
            <a:r>
              <a:rPr lang="en" b="1" dirty="0">
                <a:solidFill>
                  <a:srgbClr val="C00000"/>
                </a:solidFill>
                <a:latin typeface="Century Gothic" panose="020B0502020202020204" pitchFamily="34" charset="0"/>
              </a:rPr>
              <a:t>=True</a:t>
            </a:r>
            <a:endParaRPr lang="ru-RU" b="1" dirty="0">
              <a:solidFill>
                <a:srgbClr val="C0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58EFBF1-6C09-C740-899C-D9139AC1D8FF}"/>
              </a:ext>
            </a:extLst>
          </p:cNvPr>
          <p:cNvSpPr/>
          <p:nvPr/>
        </p:nvSpPr>
        <p:spPr>
          <a:xfrm>
            <a:off x="5082640" y="366799"/>
            <a:ext cx="710936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b="1" dirty="0">
                <a:solidFill>
                  <a:srgbClr val="007020"/>
                </a:solidFill>
                <a:effectLst/>
              </a:rPr>
              <a:t>from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flask_restful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import</a:t>
            </a:r>
            <a:r>
              <a:rPr lang="en" dirty="0"/>
              <a:t> </a:t>
            </a:r>
            <a:r>
              <a:rPr lang="en" dirty="0" err="1"/>
              <a:t>reqparse</a:t>
            </a:r>
            <a:endParaRPr lang="en" dirty="0"/>
          </a:p>
          <a:p>
            <a:r>
              <a:rPr lang="en" dirty="0"/>
              <a:t>parser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reqparse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RequestParser</a:t>
            </a:r>
            <a:r>
              <a:rPr lang="en" dirty="0"/>
              <a:t>(</a:t>
            </a:r>
            <a:r>
              <a:rPr lang="en" dirty="0" err="1"/>
              <a:t>bundle_errors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)</a:t>
            </a:r>
          </a:p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'foo'</a:t>
            </a:r>
            <a:r>
              <a:rPr lang="en" dirty="0"/>
              <a:t>, </a:t>
            </a:r>
            <a:r>
              <a:rPr lang="en" dirty="0">
                <a:solidFill>
                  <a:srgbClr val="007020"/>
                </a:solidFill>
                <a:effectLst/>
              </a:rPr>
              <a:t>type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 err="1">
                <a:solidFill>
                  <a:srgbClr val="007020"/>
                </a:solidFill>
                <a:effectLst/>
              </a:rPr>
              <a:t>int</a:t>
            </a:r>
            <a:r>
              <a:rPr lang="en" dirty="0"/>
              <a:t>, required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)</a:t>
            </a:r>
          </a:p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'bar'</a:t>
            </a:r>
            <a:r>
              <a:rPr lang="en" dirty="0"/>
              <a:t>, </a:t>
            </a:r>
            <a:r>
              <a:rPr lang="en" dirty="0">
                <a:solidFill>
                  <a:srgbClr val="007020"/>
                </a:solidFill>
                <a:effectLst/>
              </a:rPr>
              <a:t>type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 err="1">
                <a:solidFill>
                  <a:srgbClr val="007020"/>
                </a:solidFill>
                <a:effectLst/>
              </a:rPr>
              <a:t>int</a:t>
            </a:r>
            <a:r>
              <a:rPr lang="en" dirty="0"/>
              <a:t>, required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)</a:t>
            </a:r>
          </a:p>
          <a:p>
            <a:endParaRPr lang="en" dirty="0"/>
          </a:p>
          <a:p>
            <a:r>
              <a:rPr lang="en" dirty="0"/>
              <a:t> </a:t>
            </a:r>
            <a:r>
              <a:rPr lang="en" i="1" dirty="0">
                <a:solidFill>
                  <a:srgbClr val="408090"/>
                </a:solidFill>
                <a:effectLst/>
              </a:rPr>
              <a:t># If a request comes in not containing both 'foo' and 'bar', the error that</a:t>
            </a:r>
            <a:r>
              <a:rPr lang="en" dirty="0"/>
              <a:t> </a:t>
            </a:r>
          </a:p>
          <a:p>
            <a:r>
              <a:rPr lang="en" i="1" dirty="0">
                <a:solidFill>
                  <a:srgbClr val="408090"/>
                </a:solidFill>
                <a:effectLst/>
              </a:rPr>
              <a:t># will come back will look something like this.</a:t>
            </a:r>
            <a:r>
              <a:rPr lang="en" dirty="0"/>
              <a:t> </a:t>
            </a:r>
          </a:p>
          <a:p>
            <a:r>
              <a:rPr lang="en" dirty="0"/>
              <a:t>{</a:t>
            </a:r>
          </a:p>
          <a:p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"message"</a:t>
            </a:r>
            <a:r>
              <a:rPr lang="en" dirty="0"/>
              <a:t>: { </a:t>
            </a:r>
          </a:p>
          <a:p>
            <a:r>
              <a:rPr lang="en" dirty="0">
                <a:solidFill>
                  <a:srgbClr val="4070A0"/>
                </a:solidFill>
                <a:effectLst/>
              </a:rPr>
              <a:t>	    "foo"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"foo error message"</a:t>
            </a:r>
            <a:r>
              <a:rPr lang="en" dirty="0"/>
              <a:t>, </a:t>
            </a:r>
          </a:p>
          <a:p>
            <a:r>
              <a:rPr lang="en" dirty="0">
                <a:solidFill>
                  <a:srgbClr val="4070A0"/>
                </a:solidFill>
                <a:effectLst/>
              </a:rPr>
              <a:t>	    "bar"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"bar error message"</a:t>
            </a:r>
            <a:r>
              <a:rPr lang="en" dirty="0"/>
              <a:t> </a:t>
            </a:r>
          </a:p>
          <a:p>
            <a:r>
              <a:rPr lang="en" dirty="0"/>
              <a:t>       } </a:t>
            </a:r>
          </a:p>
          <a:p>
            <a:r>
              <a:rPr lang="en" dirty="0"/>
              <a:t>} </a:t>
            </a:r>
          </a:p>
          <a:p>
            <a:endParaRPr lang="en" dirty="0"/>
          </a:p>
          <a:p>
            <a:r>
              <a:rPr lang="en" i="1" dirty="0">
                <a:solidFill>
                  <a:srgbClr val="408090"/>
                </a:solidFill>
                <a:effectLst/>
              </a:rPr>
              <a:t># The default behavior would only return the first error</a:t>
            </a:r>
            <a:r>
              <a:rPr lang="en" dirty="0"/>
              <a:t> </a:t>
            </a:r>
          </a:p>
          <a:p>
            <a:r>
              <a:rPr lang="en" dirty="0"/>
              <a:t>parser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RequestParser</a:t>
            </a:r>
            <a:r>
              <a:rPr lang="en" dirty="0"/>
              <a:t>() </a:t>
            </a:r>
          </a:p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'foo'</a:t>
            </a:r>
            <a:r>
              <a:rPr lang="en" dirty="0"/>
              <a:t>, </a:t>
            </a:r>
            <a:r>
              <a:rPr lang="en" dirty="0">
                <a:solidFill>
                  <a:srgbClr val="007020"/>
                </a:solidFill>
                <a:effectLst/>
              </a:rPr>
              <a:t>type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 err="1">
                <a:solidFill>
                  <a:srgbClr val="007020"/>
                </a:solidFill>
                <a:effectLst/>
              </a:rPr>
              <a:t>int</a:t>
            </a:r>
            <a:r>
              <a:rPr lang="en" dirty="0"/>
              <a:t>, required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) </a:t>
            </a:r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'bar'</a:t>
            </a:r>
            <a:r>
              <a:rPr lang="en" dirty="0"/>
              <a:t>, </a:t>
            </a:r>
            <a:r>
              <a:rPr lang="en" dirty="0">
                <a:solidFill>
                  <a:srgbClr val="007020"/>
                </a:solidFill>
                <a:effectLst/>
              </a:rPr>
              <a:t>type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 err="1">
                <a:solidFill>
                  <a:srgbClr val="007020"/>
                </a:solidFill>
                <a:effectLst/>
              </a:rPr>
              <a:t>int</a:t>
            </a:r>
            <a:r>
              <a:rPr lang="en" dirty="0"/>
              <a:t>, required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) </a:t>
            </a:r>
          </a:p>
          <a:p>
            <a:endParaRPr lang="en" dirty="0"/>
          </a:p>
          <a:p>
            <a:r>
              <a:rPr lang="en" dirty="0"/>
              <a:t>{</a:t>
            </a:r>
          </a:p>
          <a:p>
            <a:r>
              <a:rPr lang="en" dirty="0">
                <a:solidFill>
                  <a:srgbClr val="4070A0"/>
                </a:solidFill>
                <a:effectLst/>
              </a:rPr>
              <a:t>   "message"</a:t>
            </a:r>
            <a:r>
              <a:rPr lang="en" dirty="0"/>
              <a:t>: { </a:t>
            </a:r>
            <a:r>
              <a:rPr lang="en" dirty="0">
                <a:solidFill>
                  <a:srgbClr val="4070A0"/>
                </a:solidFill>
                <a:effectLst/>
              </a:rPr>
              <a:t>"foo"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"foo error message"</a:t>
            </a:r>
            <a:r>
              <a:rPr lang="en" dirty="0"/>
              <a:t> }</a:t>
            </a:r>
          </a:p>
          <a:p>
            <a:r>
              <a:rPr lang="en" dirty="0"/>
              <a:t> 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6516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Argument parsing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F446BE-6970-A545-9A21-F23971CEEEA1}"/>
              </a:ext>
            </a:extLst>
          </p:cNvPr>
          <p:cNvSpPr txBox="1"/>
          <p:nvPr/>
        </p:nvSpPr>
        <p:spPr>
          <a:xfrm>
            <a:off x="213756" y="1496291"/>
            <a:ext cx="47382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Century Gothic" panose="020B0502020202020204" pitchFamily="34" charset="0"/>
              </a:rPr>
              <a:t>По умолчанию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 err="1">
                <a:latin typeface="Century Gothic" panose="020B0502020202020204" pitchFamily="34" charset="0"/>
              </a:rPr>
              <a:t>RequstParser</a:t>
            </a:r>
            <a:r>
              <a:rPr lang="ru-RU" dirty="0">
                <a:latin typeface="Century Gothic" panose="020B0502020202020204" pitchFamily="34" charset="0"/>
              </a:rPr>
              <a:t>() свалится завершит приложение на первой же ошибке, и не выведет вам остальных даже если такие имеются. Для того что бы сразу отобразить все имеющиеся ошибки нужно передать параметр </a:t>
            </a:r>
            <a:r>
              <a:rPr lang="en" b="1" dirty="0" err="1">
                <a:solidFill>
                  <a:srgbClr val="C00000"/>
                </a:solidFill>
                <a:latin typeface="Century Gothic" panose="020B0502020202020204" pitchFamily="34" charset="0"/>
              </a:rPr>
              <a:t>bundle_errors</a:t>
            </a:r>
            <a:r>
              <a:rPr lang="en" b="1" dirty="0">
                <a:solidFill>
                  <a:srgbClr val="C00000"/>
                </a:solidFill>
                <a:latin typeface="Century Gothic" panose="020B0502020202020204" pitchFamily="34" charset="0"/>
              </a:rPr>
              <a:t>=True</a:t>
            </a:r>
            <a:endParaRPr lang="ru-RU" b="1" dirty="0">
              <a:solidFill>
                <a:srgbClr val="C0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58EFBF1-6C09-C740-899C-D9139AC1D8FF}"/>
              </a:ext>
            </a:extLst>
          </p:cNvPr>
          <p:cNvSpPr/>
          <p:nvPr/>
        </p:nvSpPr>
        <p:spPr>
          <a:xfrm>
            <a:off x="5082640" y="366799"/>
            <a:ext cx="710936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b="1" dirty="0">
                <a:solidFill>
                  <a:srgbClr val="007020"/>
                </a:solidFill>
                <a:effectLst/>
              </a:rPr>
              <a:t>from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flask_restful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import</a:t>
            </a:r>
            <a:r>
              <a:rPr lang="en" dirty="0"/>
              <a:t> </a:t>
            </a:r>
            <a:r>
              <a:rPr lang="en" dirty="0" err="1"/>
              <a:t>reqparse</a:t>
            </a:r>
            <a:endParaRPr lang="en" dirty="0"/>
          </a:p>
          <a:p>
            <a:r>
              <a:rPr lang="en" dirty="0"/>
              <a:t>parser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reqparse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RequestParser</a:t>
            </a:r>
            <a:r>
              <a:rPr lang="en" dirty="0"/>
              <a:t>(</a:t>
            </a:r>
            <a:r>
              <a:rPr lang="en" dirty="0" err="1"/>
              <a:t>bundle_errors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)</a:t>
            </a:r>
          </a:p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'foo'</a:t>
            </a:r>
            <a:r>
              <a:rPr lang="en" dirty="0"/>
              <a:t>, </a:t>
            </a:r>
            <a:r>
              <a:rPr lang="en" dirty="0">
                <a:solidFill>
                  <a:srgbClr val="007020"/>
                </a:solidFill>
                <a:effectLst/>
              </a:rPr>
              <a:t>type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 err="1">
                <a:solidFill>
                  <a:srgbClr val="007020"/>
                </a:solidFill>
                <a:effectLst/>
              </a:rPr>
              <a:t>int</a:t>
            </a:r>
            <a:r>
              <a:rPr lang="en" dirty="0"/>
              <a:t>, required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)</a:t>
            </a:r>
          </a:p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'bar'</a:t>
            </a:r>
            <a:r>
              <a:rPr lang="en" dirty="0"/>
              <a:t>, </a:t>
            </a:r>
            <a:r>
              <a:rPr lang="en" dirty="0">
                <a:solidFill>
                  <a:srgbClr val="007020"/>
                </a:solidFill>
                <a:effectLst/>
              </a:rPr>
              <a:t>type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 err="1">
                <a:solidFill>
                  <a:srgbClr val="007020"/>
                </a:solidFill>
                <a:effectLst/>
              </a:rPr>
              <a:t>int</a:t>
            </a:r>
            <a:r>
              <a:rPr lang="en" dirty="0"/>
              <a:t>, required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)</a:t>
            </a:r>
          </a:p>
          <a:p>
            <a:endParaRPr lang="en" dirty="0"/>
          </a:p>
          <a:p>
            <a:r>
              <a:rPr lang="en" dirty="0"/>
              <a:t> </a:t>
            </a:r>
            <a:r>
              <a:rPr lang="en" i="1" dirty="0">
                <a:solidFill>
                  <a:srgbClr val="408090"/>
                </a:solidFill>
                <a:effectLst/>
              </a:rPr>
              <a:t># If a request comes in not containing both 'foo' and 'bar', the error that</a:t>
            </a:r>
            <a:r>
              <a:rPr lang="en" dirty="0"/>
              <a:t> </a:t>
            </a:r>
          </a:p>
          <a:p>
            <a:r>
              <a:rPr lang="en" i="1" dirty="0">
                <a:solidFill>
                  <a:srgbClr val="408090"/>
                </a:solidFill>
                <a:effectLst/>
              </a:rPr>
              <a:t># will come back will look something like this.</a:t>
            </a:r>
            <a:r>
              <a:rPr lang="en" dirty="0"/>
              <a:t> </a:t>
            </a:r>
          </a:p>
          <a:p>
            <a:r>
              <a:rPr lang="en" dirty="0"/>
              <a:t>{</a:t>
            </a:r>
          </a:p>
          <a:p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"message"</a:t>
            </a:r>
            <a:r>
              <a:rPr lang="en" dirty="0"/>
              <a:t>: { </a:t>
            </a:r>
          </a:p>
          <a:p>
            <a:r>
              <a:rPr lang="en" dirty="0">
                <a:solidFill>
                  <a:srgbClr val="4070A0"/>
                </a:solidFill>
                <a:effectLst/>
              </a:rPr>
              <a:t>	    "foo"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"foo error message"</a:t>
            </a:r>
            <a:r>
              <a:rPr lang="en" dirty="0"/>
              <a:t>, </a:t>
            </a:r>
          </a:p>
          <a:p>
            <a:r>
              <a:rPr lang="en" dirty="0">
                <a:solidFill>
                  <a:srgbClr val="4070A0"/>
                </a:solidFill>
                <a:effectLst/>
              </a:rPr>
              <a:t>	    "bar"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"bar error message"</a:t>
            </a:r>
            <a:r>
              <a:rPr lang="en" dirty="0"/>
              <a:t> </a:t>
            </a:r>
          </a:p>
          <a:p>
            <a:r>
              <a:rPr lang="en" dirty="0"/>
              <a:t>       } </a:t>
            </a:r>
          </a:p>
          <a:p>
            <a:r>
              <a:rPr lang="en" dirty="0"/>
              <a:t>} </a:t>
            </a:r>
          </a:p>
          <a:p>
            <a:endParaRPr lang="en" dirty="0"/>
          </a:p>
          <a:p>
            <a:r>
              <a:rPr lang="en" i="1" dirty="0">
                <a:solidFill>
                  <a:srgbClr val="408090"/>
                </a:solidFill>
                <a:effectLst/>
              </a:rPr>
              <a:t># The default behavior would only return the first error</a:t>
            </a:r>
            <a:r>
              <a:rPr lang="en" dirty="0"/>
              <a:t> </a:t>
            </a:r>
          </a:p>
          <a:p>
            <a:r>
              <a:rPr lang="en" dirty="0"/>
              <a:t>parser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RequestParser</a:t>
            </a:r>
            <a:r>
              <a:rPr lang="en" dirty="0"/>
              <a:t>() </a:t>
            </a:r>
          </a:p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'foo'</a:t>
            </a:r>
            <a:r>
              <a:rPr lang="en" dirty="0"/>
              <a:t>, </a:t>
            </a:r>
            <a:r>
              <a:rPr lang="en" dirty="0">
                <a:solidFill>
                  <a:srgbClr val="007020"/>
                </a:solidFill>
                <a:effectLst/>
              </a:rPr>
              <a:t>type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 err="1">
                <a:solidFill>
                  <a:srgbClr val="007020"/>
                </a:solidFill>
                <a:effectLst/>
              </a:rPr>
              <a:t>int</a:t>
            </a:r>
            <a:r>
              <a:rPr lang="en" dirty="0"/>
              <a:t>, required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) </a:t>
            </a:r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'bar'</a:t>
            </a:r>
            <a:r>
              <a:rPr lang="en" dirty="0"/>
              <a:t>, </a:t>
            </a:r>
            <a:r>
              <a:rPr lang="en" dirty="0">
                <a:solidFill>
                  <a:srgbClr val="007020"/>
                </a:solidFill>
                <a:effectLst/>
              </a:rPr>
              <a:t>type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 err="1">
                <a:solidFill>
                  <a:srgbClr val="007020"/>
                </a:solidFill>
                <a:effectLst/>
              </a:rPr>
              <a:t>int</a:t>
            </a:r>
            <a:r>
              <a:rPr lang="en" dirty="0"/>
              <a:t>, required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) </a:t>
            </a:r>
          </a:p>
          <a:p>
            <a:endParaRPr lang="en" dirty="0"/>
          </a:p>
          <a:p>
            <a:r>
              <a:rPr lang="en" dirty="0"/>
              <a:t>{</a:t>
            </a:r>
          </a:p>
          <a:p>
            <a:r>
              <a:rPr lang="en" dirty="0">
                <a:solidFill>
                  <a:srgbClr val="4070A0"/>
                </a:solidFill>
                <a:effectLst/>
              </a:rPr>
              <a:t>   "message"</a:t>
            </a:r>
            <a:r>
              <a:rPr lang="en" dirty="0"/>
              <a:t>: { </a:t>
            </a:r>
            <a:r>
              <a:rPr lang="en" dirty="0">
                <a:solidFill>
                  <a:srgbClr val="4070A0"/>
                </a:solidFill>
                <a:effectLst/>
              </a:rPr>
              <a:t>"foo"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"foo error message"</a:t>
            </a:r>
            <a:r>
              <a:rPr lang="en" dirty="0"/>
              <a:t> }</a:t>
            </a:r>
          </a:p>
          <a:p>
            <a:r>
              <a:rPr lang="en" dirty="0"/>
              <a:t> 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9792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398" y="356260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Data Formatting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0E2639F-6A84-B341-BEC2-9F038F97FBFA}"/>
              </a:ext>
            </a:extLst>
          </p:cNvPr>
          <p:cNvSpPr/>
          <p:nvPr/>
        </p:nvSpPr>
        <p:spPr>
          <a:xfrm>
            <a:off x="914398" y="885793"/>
            <a:ext cx="101771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По умолчанию вы можете возвращать в вашем методе стандартные </a:t>
            </a:r>
            <a:r>
              <a:rPr lang="en" dirty="0">
                <a:solidFill>
                  <a:srgbClr val="3E4349"/>
                </a:solidFill>
                <a:latin typeface="Century Gothic" panose="020B0502020202020204" pitchFamily="34" charset="0"/>
              </a:rPr>
              <a:t>Python 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структуры данных, но часто вы будете встречаться с потребностью вернуть объект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. 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Чтобы решить эту проблему, </a:t>
            </a:r>
            <a:r>
              <a:rPr lang="ru-RU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Flask-RESTful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 предоставляет модуль </a:t>
            </a:r>
            <a:r>
              <a:rPr lang="ru-RU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fields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 и декоратор </a:t>
            </a:r>
            <a:r>
              <a:rPr lang="ru-RU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marshal_with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 ()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.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CF19E9C-7AA8-2646-9486-0B71A66F42EF}"/>
              </a:ext>
            </a:extLst>
          </p:cNvPr>
          <p:cNvSpPr/>
          <p:nvPr/>
        </p:nvSpPr>
        <p:spPr>
          <a:xfrm>
            <a:off x="914398" y="2167435"/>
            <a:ext cx="757645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b="1" dirty="0">
                <a:solidFill>
                  <a:srgbClr val="007020"/>
                </a:solidFill>
                <a:effectLst/>
              </a:rPr>
              <a:t>from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flask_restful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import</a:t>
            </a:r>
            <a:r>
              <a:rPr lang="en" dirty="0"/>
              <a:t> fields, </a:t>
            </a:r>
            <a:r>
              <a:rPr lang="en" dirty="0" err="1"/>
              <a:t>marshal_with</a:t>
            </a:r>
            <a:r>
              <a:rPr lang="en" dirty="0"/>
              <a:t> </a:t>
            </a:r>
          </a:p>
          <a:p>
            <a:endParaRPr lang="en" dirty="0"/>
          </a:p>
          <a:p>
            <a:r>
              <a:rPr lang="en" dirty="0" err="1"/>
              <a:t>resource_fields</a:t>
            </a:r>
            <a:r>
              <a:rPr lang="en" dirty="0"/>
              <a:t>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 </a:t>
            </a:r>
            <a:r>
              <a:rPr lang="en" dirty="0">
                <a:solidFill>
                  <a:srgbClr val="4070A0"/>
                </a:solidFill>
                <a:effectLst/>
              </a:rPr>
              <a:t>'task'</a:t>
            </a:r>
            <a:r>
              <a:rPr lang="en" dirty="0"/>
              <a:t>: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uri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: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Url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todo_ep</a:t>
            </a:r>
            <a:r>
              <a:rPr lang="en" dirty="0">
                <a:solidFill>
                  <a:srgbClr val="4070A0"/>
                </a:solidFill>
                <a:effectLst/>
              </a:rPr>
              <a:t>’</a:t>
            </a:r>
            <a:r>
              <a:rPr lang="en" dirty="0"/>
              <a:t>) }</a:t>
            </a:r>
          </a:p>
          <a:p>
            <a:r>
              <a:rPr lang="en" dirty="0"/>
              <a:t>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class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TodoDao</a:t>
            </a:r>
            <a:r>
              <a:rPr lang="en" dirty="0"/>
              <a:t>(</a:t>
            </a:r>
            <a:r>
              <a:rPr lang="en" dirty="0">
                <a:solidFill>
                  <a:srgbClr val="007020"/>
                </a:solidFill>
                <a:effectLst/>
              </a:rPr>
              <a:t>object</a:t>
            </a:r>
            <a:r>
              <a:rPr lang="en" dirty="0"/>
              <a:t>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def</a:t>
            </a:r>
            <a:r>
              <a:rPr lang="en" dirty="0"/>
              <a:t> </a:t>
            </a:r>
            <a:r>
              <a:rPr lang="en" dirty="0">
                <a:solidFill>
                  <a:srgbClr val="06287E"/>
                </a:solidFill>
                <a:effectLst/>
              </a:rPr>
              <a:t>__</a:t>
            </a:r>
            <a:r>
              <a:rPr lang="en" dirty="0" err="1">
                <a:solidFill>
                  <a:srgbClr val="06287E"/>
                </a:solidFill>
                <a:effectLst/>
              </a:rPr>
              <a:t>init</a:t>
            </a:r>
            <a:r>
              <a:rPr lang="en" dirty="0">
                <a:solidFill>
                  <a:srgbClr val="06287E"/>
                </a:solidFill>
                <a:effectLst/>
              </a:rPr>
              <a:t>__</a:t>
            </a:r>
            <a:r>
              <a:rPr lang="en" dirty="0"/>
              <a:t>(</a:t>
            </a:r>
            <a:r>
              <a:rPr lang="en" dirty="0">
                <a:solidFill>
                  <a:srgbClr val="007020"/>
                </a:solidFill>
                <a:effectLst/>
              </a:rPr>
              <a:t>self</a:t>
            </a:r>
            <a:r>
              <a:rPr lang="en" dirty="0"/>
              <a:t>, </a:t>
            </a:r>
            <a:r>
              <a:rPr lang="en" dirty="0" err="1"/>
              <a:t>todo_id</a:t>
            </a:r>
            <a:r>
              <a:rPr lang="en" dirty="0"/>
              <a:t>, task): </a:t>
            </a:r>
          </a:p>
          <a:p>
            <a:r>
              <a:rPr lang="en" dirty="0">
                <a:solidFill>
                  <a:srgbClr val="007020"/>
                </a:solidFill>
                <a:effectLst/>
              </a:rPr>
              <a:t>        </a:t>
            </a:r>
            <a:r>
              <a:rPr lang="en" dirty="0" err="1">
                <a:solidFill>
                  <a:srgbClr val="007020"/>
                </a:solidFill>
                <a:effectLst/>
              </a:rPr>
              <a:t>self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todo_id</a:t>
            </a:r>
            <a:r>
              <a:rPr lang="en" dirty="0"/>
              <a:t>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todo_id</a:t>
            </a:r>
            <a:r>
              <a:rPr lang="en" dirty="0"/>
              <a:t> </a:t>
            </a:r>
          </a:p>
          <a:p>
            <a:r>
              <a:rPr lang="en" dirty="0">
                <a:solidFill>
                  <a:srgbClr val="007020"/>
                </a:solidFill>
                <a:effectLst/>
              </a:rPr>
              <a:t>        </a:t>
            </a:r>
            <a:r>
              <a:rPr lang="en" dirty="0" err="1">
                <a:solidFill>
                  <a:srgbClr val="007020"/>
                </a:solidFill>
                <a:effectLst/>
              </a:rPr>
              <a:t>self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task</a:t>
            </a:r>
            <a:r>
              <a:rPr lang="en" dirty="0"/>
              <a:t>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task </a:t>
            </a:r>
          </a:p>
          <a:p>
            <a:endParaRPr lang="en" i="1" dirty="0">
              <a:solidFill>
                <a:srgbClr val="408090"/>
              </a:solidFill>
              <a:effectLst/>
            </a:endParaRPr>
          </a:p>
          <a:p>
            <a:r>
              <a:rPr lang="en" i="1" dirty="0">
                <a:solidFill>
                  <a:srgbClr val="408090"/>
                </a:solidFill>
                <a:effectLst/>
              </a:rPr>
              <a:t>        # This field will not be sent in the response</a:t>
            </a:r>
            <a:r>
              <a:rPr lang="en" dirty="0"/>
              <a:t> </a:t>
            </a:r>
          </a:p>
          <a:p>
            <a:r>
              <a:rPr lang="en" dirty="0">
                <a:solidFill>
                  <a:srgbClr val="007020"/>
                </a:solidFill>
                <a:effectLst/>
              </a:rPr>
              <a:t>        </a:t>
            </a:r>
            <a:r>
              <a:rPr lang="en" dirty="0" err="1">
                <a:solidFill>
                  <a:srgbClr val="007020"/>
                </a:solidFill>
                <a:effectLst/>
              </a:rPr>
              <a:t>self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status</a:t>
            </a:r>
            <a:r>
              <a:rPr lang="en" dirty="0"/>
              <a:t>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'active’</a:t>
            </a:r>
            <a:r>
              <a:rPr lang="en" dirty="0"/>
              <a:t> </a:t>
            </a:r>
          </a:p>
          <a:p>
            <a:endParaRPr lang="en" dirty="0"/>
          </a:p>
          <a:p>
            <a:r>
              <a:rPr lang="en" b="1" dirty="0">
                <a:solidFill>
                  <a:srgbClr val="007020"/>
                </a:solidFill>
                <a:effectLst/>
              </a:rPr>
              <a:t>class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Todo</a:t>
            </a:r>
            <a:r>
              <a:rPr lang="en" dirty="0"/>
              <a:t>(Resource):</a:t>
            </a:r>
          </a:p>
          <a:p>
            <a:r>
              <a:rPr lang="en" b="1" dirty="0">
                <a:solidFill>
                  <a:srgbClr val="555555"/>
                </a:solidFill>
                <a:effectLst/>
              </a:rPr>
              <a:t>    @</a:t>
            </a:r>
            <a:r>
              <a:rPr lang="en" b="1" dirty="0" err="1">
                <a:solidFill>
                  <a:srgbClr val="555555"/>
                </a:solidFill>
                <a:effectLst/>
              </a:rPr>
              <a:t>marshal_with</a:t>
            </a:r>
            <a:r>
              <a:rPr lang="en" dirty="0"/>
              <a:t>(</a:t>
            </a:r>
            <a:r>
              <a:rPr lang="en" dirty="0" err="1"/>
              <a:t>resource_fields</a:t>
            </a:r>
            <a:r>
              <a:rPr lang="en" dirty="0"/>
              <a:t>)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def</a:t>
            </a:r>
            <a:r>
              <a:rPr lang="en" dirty="0"/>
              <a:t> </a:t>
            </a:r>
            <a:r>
              <a:rPr lang="en" dirty="0">
                <a:solidFill>
                  <a:srgbClr val="06287E"/>
                </a:solidFill>
                <a:effectLst/>
              </a:rPr>
              <a:t>get</a:t>
            </a:r>
            <a:r>
              <a:rPr lang="en" dirty="0"/>
              <a:t>(</a:t>
            </a:r>
            <a:r>
              <a:rPr lang="en" dirty="0">
                <a:solidFill>
                  <a:srgbClr val="007020"/>
                </a:solidFill>
                <a:effectLst/>
              </a:rPr>
              <a:t>self</a:t>
            </a:r>
            <a:r>
              <a:rPr lang="en" dirty="0"/>
              <a:t>, </a:t>
            </a:r>
            <a:r>
              <a:rPr lang="en" dirty="0">
                <a:solidFill>
                  <a:srgbClr val="666666"/>
                </a:solidFill>
                <a:effectLst/>
              </a:rPr>
              <a:t>**</a:t>
            </a:r>
            <a:r>
              <a:rPr lang="en" dirty="0" err="1"/>
              <a:t>kwargs</a:t>
            </a:r>
            <a:r>
              <a:rPr lang="en" dirty="0"/>
              <a:t>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    return</a:t>
            </a:r>
            <a:r>
              <a:rPr lang="en" dirty="0"/>
              <a:t> </a:t>
            </a:r>
            <a:r>
              <a:rPr lang="en" dirty="0" err="1"/>
              <a:t>TodoDao</a:t>
            </a:r>
            <a:r>
              <a:rPr lang="en" dirty="0"/>
              <a:t>(</a:t>
            </a:r>
            <a:r>
              <a:rPr lang="en" dirty="0" err="1"/>
              <a:t>todo_id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my_todo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, task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'Remember the milk'</a:t>
            </a:r>
            <a:r>
              <a:rPr lang="en" dirty="0"/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9123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398" y="356260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Data Formatting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6396F01-E624-0444-BB1A-79EA97ED29A8}"/>
              </a:ext>
            </a:extLst>
          </p:cNvPr>
          <p:cNvSpPr/>
          <p:nvPr/>
        </p:nvSpPr>
        <p:spPr>
          <a:xfrm>
            <a:off x="914398" y="885793"/>
            <a:ext cx="101771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Часто бывает так что название публичного поля не совпадает с тем что у вас используется в </a:t>
            </a:r>
            <a:r>
              <a:rPr lang="ru-RU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обьекте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, для того что бы их с </a:t>
            </a:r>
            <a:r>
              <a:rPr lang="ru-RU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мапить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 используем  </a:t>
            </a:r>
            <a:r>
              <a:rPr lang="en" dirty="0"/>
              <a:t>attribute</a:t>
            </a:r>
            <a:r>
              <a:rPr lang="en-US" dirty="0"/>
              <a:t>.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B8B8884-996E-2745-B2C9-37543C48EFD6}"/>
              </a:ext>
            </a:extLst>
          </p:cNvPr>
          <p:cNvSpPr/>
          <p:nvPr/>
        </p:nvSpPr>
        <p:spPr>
          <a:xfrm>
            <a:off x="914398" y="173849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/>
              <a:t>model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</a:t>
            </a:r>
          </a:p>
          <a:p>
            <a:r>
              <a:rPr lang="en" dirty="0"/>
              <a:t>           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: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private_name</a:t>
            </a:r>
            <a:r>
              <a:rPr lang="en" dirty="0">
                <a:solidFill>
                  <a:srgbClr val="4070A0"/>
                </a:solidFill>
                <a:effectLst/>
              </a:rPr>
              <a:t>’</a:t>
            </a:r>
            <a:r>
              <a:rPr lang="en" dirty="0"/>
              <a:t>), 	</a:t>
            </a:r>
          </a:p>
          <a:p>
            <a:r>
              <a:rPr lang="en" dirty="0">
                <a:solidFill>
                  <a:srgbClr val="4070A0"/>
                </a:solidFill>
                <a:effectLst/>
              </a:rPr>
              <a:t>           'address'</a:t>
            </a:r>
            <a:r>
              <a:rPr lang="en" dirty="0"/>
              <a:t>: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,</a:t>
            </a:r>
          </a:p>
          <a:p>
            <a:r>
              <a:rPr lang="en" dirty="0"/>
              <a:t> }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2BB2F42-F0B6-1344-9726-36B6B957B0C8}"/>
              </a:ext>
            </a:extLst>
          </p:cNvPr>
          <p:cNvSpPr/>
          <p:nvPr/>
        </p:nvSpPr>
        <p:spPr>
          <a:xfrm>
            <a:off x="914398" y="3272850"/>
            <a:ext cx="10177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Для того что бы задавать дефолтное значение нужно использовать </a:t>
            </a:r>
            <a:r>
              <a:rPr lang="en" dirty="0"/>
              <a:t>default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8ED03FD4-247A-7A4B-8E24-CE7FF36412F6}"/>
              </a:ext>
            </a:extLst>
          </p:cNvPr>
          <p:cNvSpPr/>
          <p:nvPr/>
        </p:nvSpPr>
        <p:spPr>
          <a:xfrm>
            <a:off x="914398" y="403321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/>
              <a:t>model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</a:t>
            </a:r>
            <a:endParaRPr lang="ru-RU" dirty="0"/>
          </a:p>
          <a:p>
            <a:r>
              <a:rPr lang="ru-RU" dirty="0"/>
              <a:t>          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: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(default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'Anonymous User’</a:t>
            </a:r>
            <a:r>
              <a:rPr lang="en" dirty="0"/>
              <a:t>),</a:t>
            </a:r>
            <a:endParaRPr lang="ru-RU" dirty="0"/>
          </a:p>
          <a:p>
            <a:r>
              <a:rPr lang="ru-RU" dirty="0"/>
              <a:t>          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'address'</a:t>
            </a:r>
            <a:r>
              <a:rPr lang="en" dirty="0"/>
              <a:t>: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,</a:t>
            </a:r>
            <a:endParaRPr lang="ru-RU" dirty="0"/>
          </a:p>
          <a:p>
            <a:r>
              <a:rPr lang="en" dirty="0"/>
              <a:t> 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058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398" y="356260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Data Formatting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6396F01-E624-0444-BB1A-79EA97ED29A8}"/>
              </a:ext>
            </a:extLst>
          </p:cNvPr>
          <p:cNvSpPr/>
          <p:nvPr/>
        </p:nvSpPr>
        <p:spPr>
          <a:xfrm>
            <a:off x="914398" y="885793"/>
            <a:ext cx="10177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Можно создавать собственные типы полей переопределив метод 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format.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 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C920920-9366-0E48-A893-916A2FDE76D6}"/>
              </a:ext>
            </a:extLst>
          </p:cNvPr>
          <p:cNvSpPr/>
          <p:nvPr/>
        </p:nvSpPr>
        <p:spPr>
          <a:xfrm>
            <a:off x="914398" y="167467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b="1" dirty="0">
                <a:solidFill>
                  <a:srgbClr val="007020"/>
                </a:solidFill>
                <a:effectLst/>
              </a:rPr>
              <a:t>class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UrgentItem</a:t>
            </a:r>
            <a:r>
              <a:rPr lang="en" dirty="0"/>
              <a:t>(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Raw</a:t>
            </a:r>
            <a:r>
              <a:rPr lang="en" dirty="0"/>
              <a:t>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def</a:t>
            </a:r>
            <a:r>
              <a:rPr lang="en" dirty="0"/>
              <a:t> </a:t>
            </a:r>
            <a:r>
              <a:rPr lang="en" dirty="0">
                <a:solidFill>
                  <a:srgbClr val="06287E"/>
                </a:solidFill>
                <a:effectLst/>
              </a:rPr>
              <a:t>format</a:t>
            </a:r>
            <a:r>
              <a:rPr lang="en" dirty="0"/>
              <a:t>(</a:t>
            </a:r>
            <a:r>
              <a:rPr lang="en" dirty="0">
                <a:solidFill>
                  <a:srgbClr val="007020"/>
                </a:solidFill>
                <a:effectLst/>
              </a:rPr>
              <a:t>self</a:t>
            </a:r>
            <a:r>
              <a:rPr lang="en" dirty="0"/>
              <a:t>, value):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    return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"Urgent"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if</a:t>
            </a:r>
            <a:r>
              <a:rPr lang="en" dirty="0"/>
              <a:t> value </a:t>
            </a:r>
            <a:r>
              <a:rPr lang="en" dirty="0">
                <a:solidFill>
                  <a:srgbClr val="666666"/>
                </a:solidFill>
                <a:effectLst/>
              </a:rPr>
              <a:t>&amp;</a:t>
            </a:r>
            <a:r>
              <a:rPr lang="en" dirty="0"/>
              <a:t> </a:t>
            </a:r>
            <a:r>
              <a:rPr lang="en" dirty="0">
                <a:solidFill>
                  <a:srgbClr val="208050"/>
                </a:solidFill>
                <a:effectLst/>
              </a:rPr>
              <a:t>0x01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else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"Normal"</a:t>
            </a:r>
            <a:r>
              <a:rPr lang="en" dirty="0"/>
              <a:t> </a:t>
            </a:r>
          </a:p>
          <a:p>
            <a:endParaRPr lang="en" b="1" dirty="0">
              <a:solidFill>
                <a:srgbClr val="007020"/>
              </a:solidFill>
              <a:effectLst/>
            </a:endParaRP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class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UnreadItem</a:t>
            </a:r>
            <a:r>
              <a:rPr lang="en" dirty="0"/>
              <a:t>(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Raw</a:t>
            </a:r>
            <a:r>
              <a:rPr lang="en" dirty="0"/>
              <a:t>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 def</a:t>
            </a:r>
            <a:r>
              <a:rPr lang="en" dirty="0"/>
              <a:t> </a:t>
            </a:r>
            <a:r>
              <a:rPr lang="en" dirty="0">
                <a:solidFill>
                  <a:srgbClr val="06287E"/>
                </a:solidFill>
                <a:effectLst/>
              </a:rPr>
              <a:t>format</a:t>
            </a:r>
            <a:r>
              <a:rPr lang="en" dirty="0"/>
              <a:t>(</a:t>
            </a:r>
            <a:r>
              <a:rPr lang="en" dirty="0">
                <a:solidFill>
                  <a:srgbClr val="007020"/>
                </a:solidFill>
                <a:effectLst/>
              </a:rPr>
              <a:t>self</a:t>
            </a:r>
            <a:r>
              <a:rPr lang="en" dirty="0"/>
              <a:t>, value):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     return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"Unread"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if</a:t>
            </a:r>
            <a:r>
              <a:rPr lang="en" dirty="0"/>
              <a:t> value </a:t>
            </a:r>
            <a:r>
              <a:rPr lang="en" dirty="0">
                <a:solidFill>
                  <a:srgbClr val="666666"/>
                </a:solidFill>
                <a:effectLst/>
              </a:rPr>
              <a:t>&amp;</a:t>
            </a:r>
            <a:r>
              <a:rPr lang="en" dirty="0"/>
              <a:t> </a:t>
            </a:r>
            <a:r>
              <a:rPr lang="en" dirty="0">
                <a:solidFill>
                  <a:srgbClr val="208050"/>
                </a:solidFill>
                <a:effectLst/>
              </a:rPr>
              <a:t>0x02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else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"Read"</a:t>
            </a:r>
            <a:r>
              <a:rPr lang="en" dirty="0"/>
              <a:t> </a:t>
            </a:r>
          </a:p>
          <a:p>
            <a:endParaRPr lang="en" dirty="0"/>
          </a:p>
          <a:p>
            <a:r>
              <a:rPr lang="en" dirty="0"/>
              <a:t>model </a:t>
            </a:r>
            <a:r>
              <a:rPr lang="en" dirty="0">
                <a:solidFill>
                  <a:srgbClr val="666666"/>
                </a:solidFill>
                <a:effectLst/>
              </a:rPr>
              <a:t>={</a:t>
            </a:r>
            <a:r>
              <a:rPr lang="en" dirty="0"/>
              <a:t> </a:t>
            </a:r>
          </a:p>
          <a:p>
            <a:r>
              <a:rPr lang="en" dirty="0"/>
              <a:t>           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: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, </a:t>
            </a:r>
          </a:p>
          <a:p>
            <a:r>
              <a:rPr lang="en" dirty="0">
                <a:solidFill>
                  <a:srgbClr val="4070A0"/>
                </a:solidFill>
                <a:effectLst/>
              </a:rPr>
              <a:t>           'priority'</a:t>
            </a:r>
            <a:r>
              <a:rPr lang="en" dirty="0"/>
              <a:t>: </a:t>
            </a:r>
            <a:r>
              <a:rPr lang="en" dirty="0" err="1"/>
              <a:t>UrgentItem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'flags’</a:t>
            </a:r>
            <a:r>
              <a:rPr lang="en" dirty="0"/>
              <a:t>),</a:t>
            </a:r>
          </a:p>
          <a:p>
            <a:r>
              <a:rPr lang="en" dirty="0"/>
              <a:t>           </a:t>
            </a:r>
            <a:r>
              <a:rPr lang="en" dirty="0">
                <a:solidFill>
                  <a:srgbClr val="4070A0"/>
                </a:solidFill>
                <a:effectLst/>
              </a:rPr>
              <a:t>'status'</a:t>
            </a:r>
            <a:r>
              <a:rPr lang="en" dirty="0"/>
              <a:t>: </a:t>
            </a:r>
            <a:r>
              <a:rPr lang="en" dirty="0" err="1"/>
              <a:t>UnreadItem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'flags’</a:t>
            </a:r>
            <a:r>
              <a:rPr lang="en" dirty="0"/>
              <a:t>), </a:t>
            </a:r>
          </a:p>
          <a:p>
            <a:r>
              <a:rPr lang="en" dirty="0"/>
              <a:t>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0108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398" y="356260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Data Formatting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6396F01-E624-0444-BB1A-79EA97ED29A8}"/>
              </a:ext>
            </a:extLst>
          </p:cNvPr>
          <p:cNvSpPr/>
          <p:nvPr/>
        </p:nvSpPr>
        <p:spPr>
          <a:xfrm>
            <a:off x="914398" y="885793"/>
            <a:ext cx="10177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Можно создавать собственные типы полей переопределив метод 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format.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 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C920920-9366-0E48-A893-916A2FDE76D6}"/>
              </a:ext>
            </a:extLst>
          </p:cNvPr>
          <p:cNvSpPr/>
          <p:nvPr/>
        </p:nvSpPr>
        <p:spPr>
          <a:xfrm>
            <a:off x="914398" y="167467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b="1" dirty="0">
                <a:solidFill>
                  <a:srgbClr val="007020"/>
                </a:solidFill>
                <a:effectLst/>
              </a:rPr>
              <a:t>class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UrgentItem</a:t>
            </a:r>
            <a:r>
              <a:rPr lang="en" dirty="0"/>
              <a:t>(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Raw</a:t>
            </a:r>
            <a:r>
              <a:rPr lang="en" dirty="0"/>
              <a:t>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def</a:t>
            </a:r>
            <a:r>
              <a:rPr lang="en" dirty="0"/>
              <a:t> </a:t>
            </a:r>
            <a:r>
              <a:rPr lang="en" dirty="0">
                <a:solidFill>
                  <a:srgbClr val="06287E"/>
                </a:solidFill>
                <a:effectLst/>
              </a:rPr>
              <a:t>format</a:t>
            </a:r>
            <a:r>
              <a:rPr lang="en" dirty="0"/>
              <a:t>(</a:t>
            </a:r>
            <a:r>
              <a:rPr lang="en" dirty="0">
                <a:solidFill>
                  <a:srgbClr val="007020"/>
                </a:solidFill>
                <a:effectLst/>
              </a:rPr>
              <a:t>self</a:t>
            </a:r>
            <a:r>
              <a:rPr lang="en" dirty="0"/>
              <a:t>, value):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    return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"Urgent"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if</a:t>
            </a:r>
            <a:r>
              <a:rPr lang="en" dirty="0"/>
              <a:t> value </a:t>
            </a:r>
            <a:r>
              <a:rPr lang="en" dirty="0">
                <a:solidFill>
                  <a:srgbClr val="666666"/>
                </a:solidFill>
                <a:effectLst/>
              </a:rPr>
              <a:t>&amp;</a:t>
            </a:r>
            <a:r>
              <a:rPr lang="en" dirty="0"/>
              <a:t> </a:t>
            </a:r>
            <a:r>
              <a:rPr lang="en" dirty="0">
                <a:solidFill>
                  <a:srgbClr val="208050"/>
                </a:solidFill>
                <a:effectLst/>
              </a:rPr>
              <a:t>0x01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else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"Normal"</a:t>
            </a:r>
            <a:r>
              <a:rPr lang="en" dirty="0"/>
              <a:t> </a:t>
            </a:r>
          </a:p>
          <a:p>
            <a:endParaRPr lang="en" b="1" dirty="0">
              <a:solidFill>
                <a:srgbClr val="007020"/>
              </a:solidFill>
              <a:effectLst/>
            </a:endParaRP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class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UnreadItem</a:t>
            </a:r>
            <a:r>
              <a:rPr lang="en" dirty="0"/>
              <a:t>(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Raw</a:t>
            </a:r>
            <a:r>
              <a:rPr lang="en" dirty="0"/>
              <a:t>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 def</a:t>
            </a:r>
            <a:r>
              <a:rPr lang="en" dirty="0"/>
              <a:t> </a:t>
            </a:r>
            <a:r>
              <a:rPr lang="en" dirty="0">
                <a:solidFill>
                  <a:srgbClr val="06287E"/>
                </a:solidFill>
                <a:effectLst/>
              </a:rPr>
              <a:t>format</a:t>
            </a:r>
            <a:r>
              <a:rPr lang="en" dirty="0"/>
              <a:t>(</a:t>
            </a:r>
            <a:r>
              <a:rPr lang="en" dirty="0">
                <a:solidFill>
                  <a:srgbClr val="007020"/>
                </a:solidFill>
                <a:effectLst/>
              </a:rPr>
              <a:t>self</a:t>
            </a:r>
            <a:r>
              <a:rPr lang="en" dirty="0"/>
              <a:t>, value):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     return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"Unread"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if</a:t>
            </a:r>
            <a:r>
              <a:rPr lang="en" dirty="0"/>
              <a:t> value </a:t>
            </a:r>
            <a:r>
              <a:rPr lang="en" dirty="0">
                <a:solidFill>
                  <a:srgbClr val="666666"/>
                </a:solidFill>
                <a:effectLst/>
              </a:rPr>
              <a:t>&amp;</a:t>
            </a:r>
            <a:r>
              <a:rPr lang="en" dirty="0"/>
              <a:t> </a:t>
            </a:r>
            <a:r>
              <a:rPr lang="en" dirty="0">
                <a:solidFill>
                  <a:srgbClr val="208050"/>
                </a:solidFill>
                <a:effectLst/>
              </a:rPr>
              <a:t>0x02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else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"Read"</a:t>
            </a:r>
            <a:r>
              <a:rPr lang="en" dirty="0"/>
              <a:t> </a:t>
            </a:r>
          </a:p>
          <a:p>
            <a:endParaRPr lang="en" dirty="0"/>
          </a:p>
          <a:p>
            <a:r>
              <a:rPr lang="en" dirty="0"/>
              <a:t>model </a:t>
            </a:r>
            <a:r>
              <a:rPr lang="en" dirty="0">
                <a:solidFill>
                  <a:srgbClr val="666666"/>
                </a:solidFill>
                <a:effectLst/>
              </a:rPr>
              <a:t>={</a:t>
            </a:r>
            <a:r>
              <a:rPr lang="en" dirty="0"/>
              <a:t> </a:t>
            </a:r>
          </a:p>
          <a:p>
            <a:r>
              <a:rPr lang="en" dirty="0"/>
              <a:t>           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: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, </a:t>
            </a:r>
          </a:p>
          <a:p>
            <a:r>
              <a:rPr lang="en" dirty="0">
                <a:solidFill>
                  <a:srgbClr val="4070A0"/>
                </a:solidFill>
                <a:effectLst/>
              </a:rPr>
              <a:t>           'priority'</a:t>
            </a:r>
            <a:r>
              <a:rPr lang="en" dirty="0"/>
              <a:t>: </a:t>
            </a:r>
            <a:r>
              <a:rPr lang="en" dirty="0" err="1"/>
              <a:t>UrgentItem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'flags’</a:t>
            </a:r>
            <a:r>
              <a:rPr lang="en" dirty="0"/>
              <a:t>),</a:t>
            </a:r>
          </a:p>
          <a:p>
            <a:r>
              <a:rPr lang="en" dirty="0"/>
              <a:t>           </a:t>
            </a:r>
            <a:r>
              <a:rPr lang="en" dirty="0">
                <a:solidFill>
                  <a:srgbClr val="4070A0"/>
                </a:solidFill>
                <a:effectLst/>
              </a:rPr>
              <a:t>'status'</a:t>
            </a:r>
            <a:r>
              <a:rPr lang="en" dirty="0"/>
              <a:t>: </a:t>
            </a:r>
            <a:r>
              <a:rPr lang="en" dirty="0" err="1"/>
              <a:t>UnreadItem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'flags’</a:t>
            </a:r>
            <a:r>
              <a:rPr lang="en" dirty="0"/>
              <a:t>), </a:t>
            </a:r>
          </a:p>
          <a:p>
            <a:r>
              <a:rPr lang="en" dirty="0"/>
              <a:t>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85500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398" y="356260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Data Formatting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6396F01-E624-0444-BB1A-79EA97ED29A8}"/>
              </a:ext>
            </a:extLst>
          </p:cNvPr>
          <p:cNvSpPr/>
          <p:nvPr/>
        </p:nvSpPr>
        <p:spPr>
          <a:xfrm>
            <a:off x="914398" y="885793"/>
            <a:ext cx="10177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Вы можете создавать плоскую структуру которую </a:t>
            </a:r>
            <a:r>
              <a:rPr lang="en-US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marshall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 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преобразует во вложенную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20DD7E5-42C2-FD47-B16D-C3A816671F43}"/>
              </a:ext>
            </a:extLst>
          </p:cNvPr>
          <p:cNvSpPr/>
          <p:nvPr/>
        </p:nvSpPr>
        <p:spPr>
          <a:xfrm>
            <a:off x="914398" y="1483472"/>
            <a:ext cx="1033153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b="1" dirty="0">
                <a:solidFill>
                  <a:srgbClr val="007020"/>
                </a:solidFill>
                <a:effectLst/>
              </a:rPr>
              <a:t>from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flask_restful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import</a:t>
            </a:r>
            <a:r>
              <a:rPr lang="en" dirty="0"/>
              <a:t> fields, marshal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b="1" dirty="0">
                <a:solidFill>
                  <a:srgbClr val="007020"/>
                </a:solidFill>
                <a:effectLst/>
              </a:rPr>
              <a:t>import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json</a:t>
            </a:r>
            <a:endParaRPr lang="ru-RU" b="1" dirty="0">
              <a:solidFill>
                <a:srgbClr val="0E84B5"/>
              </a:solidFill>
              <a:effectLst/>
            </a:endParaRPr>
          </a:p>
          <a:p>
            <a:r>
              <a:rPr lang="en" dirty="0">
                <a:solidFill>
                  <a:srgbClr val="333333"/>
                </a:solidFill>
                <a:effectLst/>
              </a:rPr>
              <a:t>&gt;&gt;&gt;</a:t>
            </a:r>
            <a:endParaRPr lang="ru-RU" dirty="0">
              <a:solidFill>
                <a:srgbClr val="333333"/>
              </a:solidFill>
              <a:effectLst/>
            </a:endParaRPr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: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}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'address'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{}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'address'</a:t>
            </a:r>
            <a:r>
              <a:rPr lang="en" dirty="0"/>
              <a:t>][</a:t>
            </a:r>
            <a:r>
              <a:rPr lang="en" dirty="0">
                <a:solidFill>
                  <a:srgbClr val="4070A0"/>
                </a:solidFill>
                <a:effectLst/>
              </a:rPr>
              <a:t>'line 1'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'addr1’</a:t>
            </a:r>
            <a:r>
              <a:rPr lang="en" dirty="0"/>
              <a:t>)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'address'</a:t>
            </a:r>
            <a:r>
              <a:rPr lang="en" dirty="0"/>
              <a:t>][</a:t>
            </a:r>
            <a:r>
              <a:rPr lang="en" dirty="0">
                <a:solidFill>
                  <a:srgbClr val="4070A0"/>
                </a:solidFill>
                <a:effectLst/>
              </a:rPr>
              <a:t>'line 2'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'addr2’</a:t>
            </a:r>
            <a:r>
              <a:rPr lang="en" dirty="0"/>
              <a:t>)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'address'</a:t>
            </a:r>
            <a:r>
              <a:rPr lang="en" dirty="0"/>
              <a:t>][</a:t>
            </a:r>
            <a:r>
              <a:rPr lang="en" dirty="0">
                <a:solidFill>
                  <a:srgbClr val="4070A0"/>
                </a:solidFill>
                <a:effectLst/>
              </a:rPr>
              <a:t>'city'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'address'</a:t>
            </a:r>
            <a:r>
              <a:rPr lang="en" dirty="0"/>
              <a:t>][</a:t>
            </a:r>
            <a:r>
              <a:rPr lang="en" dirty="0">
                <a:solidFill>
                  <a:srgbClr val="4070A0"/>
                </a:solidFill>
                <a:effectLst/>
              </a:rPr>
              <a:t>'state'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'address'</a:t>
            </a:r>
            <a:r>
              <a:rPr lang="en" dirty="0"/>
              <a:t>][</a:t>
            </a:r>
            <a:r>
              <a:rPr lang="en" dirty="0">
                <a:solidFill>
                  <a:srgbClr val="4070A0"/>
                </a:solidFill>
                <a:effectLst/>
              </a:rPr>
              <a:t>'zip'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/>
              <a:t>data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'bob'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'addr1'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'123 fake street'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'addr2'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'city'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'New York'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'state'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'NY'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'zip'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'10468’</a:t>
            </a:r>
            <a:r>
              <a:rPr lang="en" dirty="0"/>
              <a:t>}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json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dumps</a:t>
            </a:r>
            <a:r>
              <a:rPr lang="en" dirty="0"/>
              <a:t>(marshal(data, </a:t>
            </a:r>
            <a:r>
              <a:rPr lang="en" dirty="0" err="1"/>
              <a:t>resource_fields</a:t>
            </a:r>
            <a:r>
              <a:rPr lang="en" dirty="0"/>
              <a:t>)) </a:t>
            </a:r>
            <a:r>
              <a:rPr lang="en" dirty="0">
                <a:solidFill>
                  <a:srgbClr val="333333"/>
                </a:solidFill>
                <a:effectLst/>
              </a:rPr>
              <a:t>'{"name": "bob", "address": {"line 1": "123 fake street", "line 2": "", "state": "NY", "zip": "10468", "city": "New York"}}'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4691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398" y="356260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Data Formatting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6396F01-E624-0444-BB1A-79EA97ED29A8}"/>
              </a:ext>
            </a:extLst>
          </p:cNvPr>
          <p:cNvSpPr/>
          <p:nvPr/>
        </p:nvSpPr>
        <p:spPr>
          <a:xfrm>
            <a:off x="914398" y="1158925"/>
            <a:ext cx="10177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Вы можете обрабатывать списки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40B9097-C82A-1A49-8D5E-BC05E4F3E272}"/>
              </a:ext>
            </a:extLst>
          </p:cNvPr>
          <p:cNvSpPr/>
          <p:nvPr/>
        </p:nvSpPr>
        <p:spPr>
          <a:xfrm>
            <a:off x="914398" y="1958071"/>
            <a:ext cx="819397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b="1" dirty="0">
                <a:solidFill>
                  <a:srgbClr val="007020"/>
                </a:solidFill>
                <a:effectLst/>
              </a:rPr>
              <a:t>from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flask_restful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import</a:t>
            </a:r>
            <a:r>
              <a:rPr lang="en" dirty="0"/>
              <a:t> fields, marshal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b="1" dirty="0">
                <a:solidFill>
                  <a:srgbClr val="007020"/>
                </a:solidFill>
                <a:effectLst/>
              </a:rPr>
              <a:t>import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json</a:t>
            </a:r>
            <a:endParaRPr lang="ru-RU" b="1" dirty="0">
              <a:solidFill>
                <a:srgbClr val="0E84B5"/>
              </a:solidFill>
              <a:effectLst/>
            </a:endParaRPr>
          </a:p>
          <a:p>
            <a:r>
              <a:rPr lang="en" dirty="0">
                <a:solidFill>
                  <a:srgbClr val="333333"/>
                </a:solidFill>
                <a:effectLst/>
              </a:rPr>
              <a:t>&gt;&gt;&gt;</a:t>
            </a:r>
            <a:r>
              <a:rPr lang="en" dirty="0"/>
              <a:t>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: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first_names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: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List</a:t>
            </a:r>
            <a:r>
              <a:rPr lang="en" dirty="0"/>
              <a:t>(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)}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/>
              <a:t>data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Bougnazal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first_names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 : [</a:t>
            </a:r>
            <a:r>
              <a:rPr lang="en" dirty="0">
                <a:solidFill>
                  <a:srgbClr val="4070A0"/>
                </a:solidFill>
                <a:effectLst/>
              </a:rPr>
              <a:t>'Emile'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'Raoul’</a:t>
            </a:r>
            <a:r>
              <a:rPr lang="en" dirty="0"/>
              <a:t>]}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json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dumps</a:t>
            </a:r>
            <a:r>
              <a:rPr lang="en" dirty="0"/>
              <a:t>(marshal(data, </a:t>
            </a:r>
            <a:r>
              <a:rPr lang="en" dirty="0" err="1"/>
              <a:t>resource_fields</a:t>
            </a:r>
            <a:r>
              <a:rPr lang="en" dirty="0"/>
              <a:t>))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>
                <a:solidFill>
                  <a:srgbClr val="4070A0"/>
                </a:solidFill>
                <a:effectLst/>
              </a:rPr>
              <a:t>'{"</a:t>
            </a:r>
            <a:r>
              <a:rPr lang="en" dirty="0" err="1">
                <a:solidFill>
                  <a:srgbClr val="4070A0"/>
                </a:solidFill>
                <a:effectLst/>
              </a:rPr>
              <a:t>first_names</a:t>
            </a:r>
            <a:r>
              <a:rPr lang="en" dirty="0">
                <a:solidFill>
                  <a:srgbClr val="4070A0"/>
                </a:solidFill>
                <a:effectLst/>
              </a:rPr>
              <a:t>": ["Emile", "Raoul"], "name": "</a:t>
            </a:r>
            <a:r>
              <a:rPr lang="en" dirty="0" err="1">
                <a:solidFill>
                  <a:srgbClr val="4070A0"/>
                </a:solidFill>
                <a:effectLst/>
              </a:rPr>
              <a:t>Bougnazal</a:t>
            </a:r>
            <a:r>
              <a:rPr lang="en" dirty="0">
                <a:solidFill>
                  <a:srgbClr val="4070A0"/>
                </a:solidFill>
                <a:effectLst/>
              </a:rPr>
              <a:t>"}'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89088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>
                <a:latin typeface="Century Gothic" panose="020B0502020202020204" pitchFamily="34" charset="0"/>
              </a:rPr>
              <a:t>План</a:t>
            </a:r>
          </a:p>
          <a:p>
            <a:endParaRPr lang="ru-RU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A0C38A-30BC-564F-A89C-BCD223BBFE55}"/>
              </a:ext>
            </a:extLst>
          </p:cNvPr>
          <p:cNvSpPr txBox="1"/>
          <p:nvPr/>
        </p:nvSpPr>
        <p:spPr>
          <a:xfrm>
            <a:off x="914399" y="1294411"/>
            <a:ext cx="1001089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latin typeface="Century Gothic" panose="020B0502020202020204" pitchFamily="34" charset="0"/>
            </a:endParaRPr>
          </a:p>
          <a:p>
            <a:endParaRPr lang="ru-RU" sz="2000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2000" dirty="0">
                <a:latin typeface="Century Gothic" panose="020B0502020202020204" pitchFamily="34" charset="0"/>
              </a:rPr>
              <a:t>Application factory</a:t>
            </a:r>
            <a:endParaRPr lang="ru-RU" sz="2000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2000" dirty="0">
                <a:latin typeface="Century Gothic" panose="020B0502020202020204" pitchFamily="34" charset="0"/>
              </a:rPr>
              <a:t>Flask Restful </a:t>
            </a:r>
            <a:r>
              <a:rPr lang="en-US" sz="2000" dirty="0" err="1">
                <a:latin typeface="Century Gothic" panose="020B0502020202020204" pitchFamily="34" charset="0"/>
              </a:rPr>
              <a:t>Api</a:t>
            </a:r>
            <a:endParaRPr lang="en-US" sz="2000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2000" dirty="0">
                <a:latin typeface="Century Gothic" panose="020B0502020202020204" pitchFamily="34" charset="0"/>
              </a:rPr>
              <a:t>Argument parsing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Century Gothic" panose="020B0502020202020204" pitchFamily="34" charset="0"/>
              </a:rPr>
              <a:t>Data formatting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Century Gothic" panose="020B0502020202020204" pitchFamily="34" charset="0"/>
              </a:rPr>
              <a:t>Resource Method Decorators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Century Gothic" panose="020B0502020202020204" pitchFamily="34" charset="0"/>
              </a:rPr>
              <a:t>Define custom errors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Century Gothic" panose="020B0502020202020204" pitchFamily="34" charset="0"/>
              </a:rPr>
              <a:t>Use with Blueprints</a:t>
            </a:r>
          </a:p>
          <a:p>
            <a:pPr marL="342900" indent="-342900">
              <a:buAutoNum type="arabicPeriod"/>
            </a:pPr>
            <a:endParaRPr lang="en-US" sz="2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854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398" y="356260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Data Formatting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6396F01-E624-0444-BB1A-79EA97ED29A8}"/>
              </a:ext>
            </a:extLst>
          </p:cNvPr>
          <p:cNvSpPr/>
          <p:nvPr/>
        </p:nvSpPr>
        <p:spPr>
          <a:xfrm>
            <a:off x="914398" y="2413337"/>
            <a:ext cx="211381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Для правильного</a:t>
            </a:r>
          </a:p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отображения</a:t>
            </a:r>
          </a:p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вложенной структуры можно использовать </a:t>
            </a:r>
            <a:r>
              <a:rPr lang="en-US" b="1" dirty="0">
                <a:solidFill>
                  <a:srgbClr val="C00000"/>
                </a:solidFill>
                <a:latin typeface="Century Gothic" panose="020B0502020202020204" pitchFamily="34" charset="0"/>
              </a:rPr>
              <a:t>Nested()</a:t>
            </a:r>
            <a:r>
              <a:rPr lang="en-US" b="1" dirty="0">
                <a:solidFill>
                  <a:srgbClr val="3E4349"/>
                </a:solidFill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field 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тип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.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E006F20-AA2C-9049-9219-178FDBB3241B}"/>
              </a:ext>
            </a:extLst>
          </p:cNvPr>
          <p:cNvSpPr/>
          <p:nvPr/>
        </p:nvSpPr>
        <p:spPr>
          <a:xfrm>
            <a:off x="3776350" y="106878"/>
            <a:ext cx="8229602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b="1" dirty="0">
                <a:solidFill>
                  <a:srgbClr val="007020"/>
                </a:solidFill>
                <a:effectLst/>
              </a:rPr>
              <a:t>from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flask_restful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import</a:t>
            </a:r>
            <a:r>
              <a:rPr lang="en" dirty="0"/>
              <a:t> fields, marshal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b="1" dirty="0">
                <a:solidFill>
                  <a:srgbClr val="007020"/>
                </a:solidFill>
                <a:effectLst/>
              </a:rPr>
              <a:t>import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json</a:t>
            </a:r>
            <a:endParaRPr lang="ru-RU" b="1" dirty="0">
              <a:solidFill>
                <a:srgbClr val="0E84B5"/>
              </a:solidFill>
              <a:effectLst/>
            </a:endParaRPr>
          </a:p>
          <a:p>
            <a:r>
              <a:rPr lang="en" dirty="0">
                <a:solidFill>
                  <a:srgbClr val="333333"/>
                </a:solidFill>
                <a:effectLst/>
              </a:rPr>
              <a:t>&gt;&gt;&gt;</a:t>
            </a:r>
            <a:endParaRPr lang="ru-RU" dirty="0">
              <a:solidFill>
                <a:srgbClr val="333333"/>
              </a:solidFill>
              <a:effectLst/>
            </a:endParaRPr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address_fields</a:t>
            </a:r>
            <a:r>
              <a:rPr lang="en" dirty="0"/>
              <a:t>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{}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address_fields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'line 1'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'addr1’</a:t>
            </a:r>
            <a:r>
              <a:rPr lang="en" dirty="0"/>
              <a:t>)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address_fields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'line 2'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'addr2’</a:t>
            </a:r>
            <a:r>
              <a:rPr lang="en" dirty="0"/>
              <a:t>)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address_fields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'city'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'city’</a:t>
            </a:r>
            <a:r>
              <a:rPr lang="en" dirty="0"/>
              <a:t>)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address_fields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'state'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'state’</a:t>
            </a:r>
            <a:r>
              <a:rPr lang="en" dirty="0"/>
              <a:t>)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address_fields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'zip'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(attribute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'zip’</a:t>
            </a:r>
            <a:r>
              <a:rPr lang="en" dirty="0"/>
              <a:t>) </a:t>
            </a:r>
            <a:endParaRPr lang="ru-RU" dirty="0"/>
          </a:p>
          <a:p>
            <a:r>
              <a:rPr lang="en" dirty="0">
                <a:solidFill>
                  <a:srgbClr val="333333"/>
                </a:solidFill>
                <a:effectLst/>
              </a:rPr>
              <a:t>&gt;&gt;&gt;</a:t>
            </a:r>
            <a:r>
              <a:rPr lang="en" dirty="0"/>
              <a:t>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{}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String</a:t>
            </a:r>
            <a:r>
              <a:rPr lang="en" dirty="0"/>
              <a:t>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billing_address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Nested</a:t>
            </a:r>
            <a:r>
              <a:rPr lang="en" dirty="0"/>
              <a:t>(</a:t>
            </a:r>
            <a:r>
              <a:rPr lang="en" dirty="0" err="1"/>
              <a:t>address_fields</a:t>
            </a:r>
            <a:r>
              <a:rPr lang="en" dirty="0"/>
              <a:t>)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resource_fields</a:t>
            </a:r>
            <a:r>
              <a:rPr lang="en" dirty="0"/>
              <a:t>[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shipping_address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]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fields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Nested</a:t>
            </a:r>
            <a:r>
              <a:rPr lang="en" dirty="0"/>
              <a:t>(</a:t>
            </a:r>
            <a:r>
              <a:rPr lang="en" dirty="0" err="1"/>
              <a:t>address_fields</a:t>
            </a:r>
            <a:r>
              <a:rPr lang="en" dirty="0"/>
              <a:t>)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/>
              <a:t>address1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</a:t>
            </a:r>
            <a:r>
              <a:rPr lang="en" dirty="0">
                <a:solidFill>
                  <a:srgbClr val="4070A0"/>
                </a:solidFill>
                <a:effectLst/>
              </a:rPr>
              <a:t>'addr1'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'123 fake street'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'city'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'New York'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'state'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'NY'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'zip'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'10468’</a:t>
            </a:r>
            <a:r>
              <a:rPr lang="en" dirty="0"/>
              <a:t>}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/>
              <a:t>address2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</a:t>
            </a:r>
            <a:r>
              <a:rPr lang="en" dirty="0">
                <a:solidFill>
                  <a:srgbClr val="4070A0"/>
                </a:solidFill>
                <a:effectLst/>
              </a:rPr>
              <a:t>'addr1'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'555 nowhere'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'city'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'New York'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'state'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'NY'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'zip'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'10468’</a:t>
            </a:r>
            <a:r>
              <a:rPr lang="en" dirty="0"/>
              <a:t>}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/>
              <a:t>data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{ 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'bob'</a:t>
            </a:r>
            <a:r>
              <a:rPr lang="en" dirty="0"/>
              <a:t>, 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billing_address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: address1, 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shipping_address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: address2}</a:t>
            </a:r>
            <a:endParaRPr lang="ru-RU" dirty="0"/>
          </a:p>
          <a:p>
            <a:r>
              <a:rPr lang="en" dirty="0">
                <a:solidFill>
                  <a:srgbClr val="333333"/>
                </a:solidFill>
                <a:effectLst/>
              </a:rPr>
              <a:t>&gt;&gt;&gt;</a:t>
            </a:r>
            <a:r>
              <a:rPr lang="en" dirty="0"/>
              <a:t> </a:t>
            </a:r>
            <a:endParaRPr lang="ru-RU" dirty="0"/>
          </a:p>
          <a:p>
            <a:r>
              <a:rPr lang="en" b="1" dirty="0">
                <a:solidFill>
                  <a:srgbClr val="C65D09"/>
                </a:solidFill>
                <a:effectLst/>
              </a:rPr>
              <a:t>&gt;&gt;&gt; </a:t>
            </a:r>
            <a:r>
              <a:rPr lang="en" dirty="0" err="1"/>
              <a:t>json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dumps</a:t>
            </a:r>
            <a:r>
              <a:rPr lang="en" dirty="0"/>
              <a:t>(</a:t>
            </a:r>
            <a:r>
              <a:rPr lang="en" dirty="0" err="1"/>
              <a:t>marshal_with</a:t>
            </a:r>
            <a:r>
              <a:rPr lang="en" dirty="0"/>
              <a:t>(data, </a:t>
            </a:r>
            <a:r>
              <a:rPr lang="en" dirty="0" err="1"/>
              <a:t>resource_fields</a:t>
            </a:r>
            <a:r>
              <a:rPr lang="en" dirty="0"/>
              <a:t>)) </a:t>
            </a:r>
            <a:r>
              <a:rPr lang="en" dirty="0">
                <a:solidFill>
                  <a:srgbClr val="333333"/>
                </a:solidFill>
                <a:effectLst/>
              </a:rPr>
              <a:t>'{"</a:t>
            </a:r>
            <a:r>
              <a:rPr lang="en" dirty="0" err="1">
                <a:solidFill>
                  <a:srgbClr val="333333"/>
                </a:solidFill>
                <a:effectLst/>
              </a:rPr>
              <a:t>billing_address</a:t>
            </a:r>
            <a:r>
              <a:rPr lang="en" dirty="0">
                <a:solidFill>
                  <a:srgbClr val="333333"/>
                </a:solidFill>
                <a:effectLst/>
              </a:rPr>
              <a:t>": {"line 1": "123 fake street", "line 2": null, "state": "NY", "zip": "10468", "city": "New York"}, "name": "bob", "</a:t>
            </a:r>
            <a:r>
              <a:rPr lang="en" dirty="0" err="1">
                <a:solidFill>
                  <a:srgbClr val="333333"/>
                </a:solidFill>
                <a:effectLst/>
              </a:rPr>
              <a:t>shipping_address</a:t>
            </a:r>
            <a:r>
              <a:rPr lang="en" dirty="0">
                <a:solidFill>
                  <a:srgbClr val="333333"/>
                </a:solidFill>
                <a:effectLst/>
              </a:rPr>
              <a:t>": {"line 1": "555 nowhere", "line 2": null, "state": "NY", "zip": "10468", "city": "New York"}}'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96657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398" y="356260"/>
            <a:ext cx="10010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Resource Method Decorators</a:t>
            </a: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ABA2605-1774-A541-BA15-140AA3D044F3}"/>
              </a:ext>
            </a:extLst>
          </p:cNvPr>
          <p:cNvSpPr/>
          <p:nvPr/>
        </p:nvSpPr>
        <p:spPr>
          <a:xfrm>
            <a:off x="914399" y="1158925"/>
            <a:ext cx="478575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В классе </a:t>
            </a:r>
            <a:r>
              <a:rPr lang="ru-RU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Resource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 есть свойство с именем </a:t>
            </a:r>
            <a:r>
              <a:rPr lang="ru-RU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method_decorators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. Вы можете создать подкласс </a:t>
            </a:r>
            <a:r>
              <a:rPr lang="ru-RU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Resource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 и добавить свои собственные декораторы, которые будут добавлены ко всем функциям метода в ресурсе.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ED5F4A1-479B-D042-BAFA-C459552FFC55}"/>
              </a:ext>
            </a:extLst>
          </p:cNvPr>
          <p:cNvSpPr/>
          <p:nvPr/>
        </p:nvSpPr>
        <p:spPr>
          <a:xfrm>
            <a:off x="6096000" y="1158925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err="1">
                <a:solidFill>
                  <a:schemeClr val="accent6"/>
                </a:solidFill>
              </a:rPr>
              <a:t>def</a:t>
            </a:r>
            <a:r>
              <a:rPr lang="ru-RU" dirty="0"/>
              <a:t> </a:t>
            </a:r>
            <a:r>
              <a:rPr lang="ru-RU" dirty="0" err="1">
                <a:solidFill>
                  <a:schemeClr val="accent1"/>
                </a:solidFill>
              </a:rPr>
              <a:t>cache</a:t>
            </a:r>
            <a:r>
              <a:rPr lang="ru-RU" dirty="0"/>
              <a:t>(</a:t>
            </a:r>
            <a:r>
              <a:rPr lang="ru-RU" dirty="0" err="1"/>
              <a:t>f</a:t>
            </a:r>
            <a:r>
              <a:rPr lang="ru-RU" dirty="0"/>
              <a:t>):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    @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</a:rPr>
              <a:t>wraps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</a:rPr>
              <a:t>f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r>
              <a:rPr lang="ru-RU" dirty="0"/>
              <a:t>    </a:t>
            </a:r>
            <a:r>
              <a:rPr lang="ru-RU" dirty="0" err="1">
                <a:solidFill>
                  <a:schemeClr val="accent6"/>
                </a:solidFill>
              </a:rPr>
              <a:t>def</a:t>
            </a:r>
            <a:r>
              <a:rPr lang="ru-RU" dirty="0"/>
              <a:t> </a:t>
            </a:r>
            <a:r>
              <a:rPr lang="ru-RU" dirty="0" err="1">
                <a:solidFill>
                  <a:schemeClr val="accent1"/>
                </a:solidFill>
              </a:rPr>
              <a:t>cacher</a:t>
            </a:r>
            <a:r>
              <a:rPr lang="ru-RU" dirty="0"/>
              <a:t>(*</a:t>
            </a:r>
            <a:r>
              <a:rPr lang="ru-RU" dirty="0" err="1"/>
              <a:t>args</a:t>
            </a:r>
            <a:r>
              <a:rPr lang="ru-RU" dirty="0"/>
              <a:t>, **</a:t>
            </a:r>
            <a:r>
              <a:rPr lang="ru-RU" dirty="0" err="1"/>
              <a:t>kwargs</a:t>
            </a:r>
            <a:r>
              <a:rPr lang="ru-RU" dirty="0"/>
              <a:t>):</a:t>
            </a:r>
          </a:p>
          <a:p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       #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caching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stuff</a:t>
            </a:r>
            <a:endParaRPr lang="ru-RU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ru-RU" dirty="0"/>
              <a:t>    </a:t>
            </a:r>
            <a:r>
              <a:rPr lang="ru-RU" dirty="0" err="1">
                <a:solidFill>
                  <a:schemeClr val="accent6"/>
                </a:solidFill>
              </a:rPr>
              <a:t>return</a:t>
            </a:r>
            <a:r>
              <a:rPr lang="ru-RU" dirty="0"/>
              <a:t> </a:t>
            </a:r>
            <a:r>
              <a:rPr lang="ru-RU" dirty="0" err="1"/>
              <a:t>cacher</a:t>
            </a:r>
            <a:endParaRPr lang="ru-RU" dirty="0"/>
          </a:p>
          <a:p>
            <a:endParaRPr lang="ru-RU" dirty="0"/>
          </a:p>
          <a:p>
            <a:r>
              <a:rPr lang="ru-RU" dirty="0" err="1">
                <a:solidFill>
                  <a:schemeClr val="accent6"/>
                </a:solidFill>
              </a:rPr>
              <a:t>class</a:t>
            </a:r>
            <a:r>
              <a:rPr lang="ru-RU" dirty="0"/>
              <a:t> </a:t>
            </a:r>
            <a:r>
              <a:rPr lang="ru-RU" dirty="0" err="1">
                <a:solidFill>
                  <a:schemeClr val="accent1"/>
                </a:solidFill>
              </a:rPr>
              <a:t>MyResource</a:t>
            </a:r>
            <a:r>
              <a:rPr lang="ru-RU" dirty="0"/>
              <a:t>(</a:t>
            </a:r>
            <a:r>
              <a:rPr lang="ru-RU" dirty="0" err="1"/>
              <a:t>restful.Resource</a:t>
            </a:r>
            <a:r>
              <a:rPr lang="ru-RU" dirty="0"/>
              <a:t>):</a:t>
            </a:r>
          </a:p>
          <a:p>
            <a:r>
              <a:rPr lang="ru-RU" dirty="0"/>
              <a:t>    </a:t>
            </a:r>
            <a:r>
              <a:rPr lang="ru-RU" dirty="0" err="1"/>
              <a:t>method_decorators</a:t>
            </a:r>
            <a:r>
              <a:rPr lang="ru-RU" dirty="0"/>
              <a:t> = {</a:t>
            </a:r>
            <a:r>
              <a:rPr lang="ru-RU" dirty="0">
                <a:solidFill>
                  <a:schemeClr val="accent5"/>
                </a:solidFill>
              </a:rPr>
              <a:t>'</a:t>
            </a:r>
            <a:r>
              <a:rPr lang="ru-RU" dirty="0" err="1">
                <a:solidFill>
                  <a:schemeClr val="accent5"/>
                </a:solidFill>
              </a:rPr>
              <a:t>get</a:t>
            </a:r>
            <a:r>
              <a:rPr lang="ru-RU" dirty="0"/>
              <a:t>': [</a:t>
            </a:r>
            <a:r>
              <a:rPr lang="ru-RU" dirty="0" err="1"/>
              <a:t>cache</a:t>
            </a:r>
            <a:r>
              <a:rPr lang="ru-RU" dirty="0"/>
              <a:t>]}</a:t>
            </a:r>
          </a:p>
          <a:p>
            <a:endParaRPr lang="ru-RU" dirty="0"/>
          </a:p>
          <a:p>
            <a:r>
              <a:rPr lang="ru-RU" dirty="0"/>
              <a:t>     </a:t>
            </a:r>
            <a:r>
              <a:rPr lang="ru-RU" dirty="0" err="1">
                <a:solidFill>
                  <a:schemeClr val="accent6"/>
                </a:solidFill>
              </a:rPr>
              <a:t>def</a:t>
            </a:r>
            <a:r>
              <a:rPr lang="ru-RU" dirty="0"/>
              <a:t> </a:t>
            </a:r>
            <a:r>
              <a:rPr lang="ru-RU" dirty="0" err="1">
                <a:solidFill>
                  <a:schemeClr val="accent1"/>
                </a:solidFill>
              </a:rPr>
              <a:t>get</a:t>
            </a:r>
            <a:r>
              <a:rPr lang="ru-RU" dirty="0"/>
              <a:t>(</a:t>
            </a:r>
            <a:r>
              <a:rPr lang="ru-RU" dirty="0" err="1">
                <a:solidFill>
                  <a:srgbClr val="C00000"/>
                </a:solidFill>
              </a:rPr>
              <a:t>self</a:t>
            </a:r>
            <a:r>
              <a:rPr lang="ru-RU" dirty="0"/>
              <a:t>, *</a:t>
            </a:r>
            <a:r>
              <a:rPr lang="ru-RU" dirty="0" err="1"/>
              <a:t>args</a:t>
            </a:r>
            <a:r>
              <a:rPr lang="ru-RU" dirty="0"/>
              <a:t>, **</a:t>
            </a:r>
            <a:r>
              <a:rPr lang="ru-RU" dirty="0" err="1"/>
              <a:t>kwargs</a:t>
            </a:r>
            <a:r>
              <a:rPr lang="ru-RU" dirty="0"/>
              <a:t>):</a:t>
            </a:r>
          </a:p>
          <a:p>
            <a:r>
              <a:rPr lang="ru-RU" dirty="0"/>
              <a:t>        </a:t>
            </a:r>
            <a:r>
              <a:rPr lang="ru-RU" dirty="0" err="1">
                <a:solidFill>
                  <a:schemeClr val="accent6"/>
                </a:solidFill>
              </a:rPr>
              <a:t>return</a:t>
            </a:r>
            <a:r>
              <a:rPr lang="ru-RU" dirty="0"/>
              <a:t> </a:t>
            </a:r>
            <a:r>
              <a:rPr lang="ru-RU" dirty="0" err="1"/>
              <a:t>something_interesting</a:t>
            </a:r>
            <a:r>
              <a:rPr lang="ru-RU" dirty="0"/>
              <a:t>(*</a:t>
            </a:r>
            <a:r>
              <a:rPr lang="ru-RU" dirty="0" err="1"/>
              <a:t>args</a:t>
            </a:r>
            <a:r>
              <a:rPr lang="ru-RU" dirty="0"/>
              <a:t>, **</a:t>
            </a:r>
            <a:r>
              <a:rPr lang="ru-RU" dirty="0" err="1"/>
              <a:t>kwargs</a:t>
            </a:r>
            <a:r>
              <a:rPr lang="ru-RU" dirty="0"/>
              <a:t>)</a:t>
            </a:r>
          </a:p>
          <a:p>
            <a:endParaRPr lang="ru-RU" dirty="0"/>
          </a:p>
          <a:p>
            <a:r>
              <a:rPr lang="ru-RU" dirty="0"/>
              <a:t>     </a:t>
            </a:r>
            <a:r>
              <a:rPr lang="ru-RU" dirty="0" err="1">
                <a:solidFill>
                  <a:schemeClr val="accent6"/>
                </a:solidFill>
              </a:rPr>
              <a:t>def</a:t>
            </a:r>
            <a:r>
              <a:rPr lang="ru-RU" dirty="0"/>
              <a:t> </a:t>
            </a:r>
            <a:r>
              <a:rPr lang="ru-RU" dirty="0" err="1">
                <a:solidFill>
                  <a:schemeClr val="accent1"/>
                </a:solidFill>
              </a:rPr>
              <a:t>post</a:t>
            </a:r>
            <a:r>
              <a:rPr lang="ru-RU" dirty="0"/>
              <a:t>(</a:t>
            </a:r>
            <a:r>
              <a:rPr lang="ru-RU" dirty="0" err="1">
                <a:solidFill>
                  <a:srgbClr val="C00000"/>
                </a:solidFill>
              </a:rPr>
              <a:t>self</a:t>
            </a:r>
            <a:r>
              <a:rPr lang="ru-RU" dirty="0"/>
              <a:t>, *</a:t>
            </a:r>
            <a:r>
              <a:rPr lang="ru-RU" dirty="0" err="1"/>
              <a:t>args</a:t>
            </a:r>
            <a:r>
              <a:rPr lang="ru-RU" dirty="0"/>
              <a:t>, **</a:t>
            </a:r>
            <a:r>
              <a:rPr lang="ru-RU" dirty="0" err="1"/>
              <a:t>kwargs</a:t>
            </a:r>
            <a:r>
              <a:rPr lang="ru-RU" dirty="0"/>
              <a:t>):</a:t>
            </a:r>
          </a:p>
          <a:p>
            <a:r>
              <a:rPr lang="ru-RU" dirty="0"/>
              <a:t>        </a:t>
            </a:r>
            <a:r>
              <a:rPr lang="ru-RU" dirty="0" err="1">
                <a:solidFill>
                  <a:schemeClr val="accent6"/>
                </a:solidFill>
              </a:rPr>
              <a:t>return</a:t>
            </a:r>
            <a:r>
              <a:rPr lang="ru-RU" dirty="0"/>
              <a:t> </a:t>
            </a:r>
            <a:r>
              <a:rPr lang="ru-RU" dirty="0" err="1"/>
              <a:t>create_something</a:t>
            </a:r>
            <a:r>
              <a:rPr lang="ru-RU" dirty="0"/>
              <a:t>(*</a:t>
            </a:r>
            <a:r>
              <a:rPr lang="ru-RU" dirty="0" err="1"/>
              <a:t>args</a:t>
            </a:r>
            <a:r>
              <a:rPr lang="ru-RU" dirty="0"/>
              <a:t>, **</a:t>
            </a:r>
            <a:r>
              <a:rPr lang="ru-RU" dirty="0" err="1"/>
              <a:t>kwargs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815430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398" y="356260"/>
            <a:ext cx="10010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3E4349"/>
                </a:solidFill>
                <a:latin typeface="Century Gothic" panose="020B0502020202020204" pitchFamily="34" charset="0"/>
              </a:rPr>
              <a:t>Define Custom Error Messages</a:t>
            </a: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ABA2605-1774-A541-BA15-140AA3D044F3}"/>
              </a:ext>
            </a:extLst>
          </p:cNvPr>
          <p:cNvSpPr/>
          <p:nvPr/>
        </p:nvSpPr>
        <p:spPr>
          <a:xfrm>
            <a:off x="914398" y="1158925"/>
            <a:ext cx="101652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Вы можете задать свои ошибки которые будет возвращать </a:t>
            </a:r>
            <a:r>
              <a:rPr lang="en-US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api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 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сервис по дефолту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.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52277BD-4CB8-EA41-A93A-1BA60A45D54E}"/>
              </a:ext>
            </a:extLst>
          </p:cNvPr>
          <p:cNvSpPr/>
          <p:nvPr/>
        </p:nvSpPr>
        <p:spPr>
          <a:xfrm>
            <a:off x="914398" y="2034752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err="1"/>
              <a:t>errors</a:t>
            </a:r>
            <a:r>
              <a:rPr lang="ru-RU" dirty="0"/>
              <a:t> = {</a:t>
            </a:r>
          </a:p>
          <a:p>
            <a:r>
              <a:rPr lang="ru-RU" dirty="0"/>
              <a:t>    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'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UserAlreadyExistsError</a:t>
            </a:r>
            <a:r>
              <a:rPr lang="ru-RU" dirty="0"/>
              <a:t>': {</a:t>
            </a:r>
          </a:p>
          <a:p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       '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message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': "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A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user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with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that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username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already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exists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.",</a:t>
            </a:r>
          </a:p>
          <a:p>
            <a:r>
              <a:rPr lang="ru-RU" dirty="0"/>
              <a:t>        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'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status</a:t>
            </a:r>
            <a:r>
              <a:rPr lang="ru-RU" dirty="0"/>
              <a:t>': </a:t>
            </a:r>
            <a:r>
              <a:rPr lang="ru-RU" dirty="0">
                <a:solidFill>
                  <a:schemeClr val="accent6"/>
                </a:solidFill>
              </a:rPr>
              <a:t>409</a:t>
            </a:r>
            <a:r>
              <a:rPr lang="ru-RU" dirty="0"/>
              <a:t>,</a:t>
            </a:r>
          </a:p>
          <a:p>
            <a:r>
              <a:rPr lang="ru-RU" dirty="0"/>
              <a:t>    },</a:t>
            </a:r>
          </a:p>
          <a:p>
            <a:r>
              <a:rPr lang="ru-RU" dirty="0"/>
              <a:t>    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'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ResourceDoesNotExist</a:t>
            </a:r>
            <a:r>
              <a:rPr lang="ru-RU" dirty="0"/>
              <a:t>': {</a:t>
            </a:r>
          </a:p>
          <a:p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       '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message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': "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A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resource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with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that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ID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no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longer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exists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.",</a:t>
            </a:r>
          </a:p>
          <a:p>
            <a:r>
              <a:rPr lang="ru-RU" dirty="0"/>
              <a:t>        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'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status</a:t>
            </a:r>
            <a:r>
              <a:rPr lang="ru-RU" dirty="0"/>
              <a:t>': </a:t>
            </a:r>
            <a:r>
              <a:rPr lang="ru-RU" dirty="0">
                <a:solidFill>
                  <a:schemeClr val="accent6"/>
                </a:solidFill>
              </a:rPr>
              <a:t>410</a:t>
            </a:r>
            <a:r>
              <a:rPr lang="ru-RU" dirty="0"/>
              <a:t>,</a:t>
            </a:r>
          </a:p>
          <a:p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       '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extra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': "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Any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extra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information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you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5">
                    <a:lumMod val="75000"/>
                  </a:schemeClr>
                </a:solidFill>
              </a:rPr>
              <a:t>want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.",</a:t>
            </a:r>
          </a:p>
          <a:p>
            <a:r>
              <a:rPr lang="ru-RU" dirty="0"/>
              <a:t>    },</a:t>
            </a:r>
          </a:p>
          <a:p>
            <a:r>
              <a:rPr lang="ru-RU" dirty="0"/>
              <a:t>}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C9E6850-2D21-BD4C-A550-01F6C053E9B3}"/>
              </a:ext>
            </a:extLst>
          </p:cNvPr>
          <p:cNvSpPr/>
          <p:nvPr/>
        </p:nvSpPr>
        <p:spPr>
          <a:xfrm>
            <a:off x="914398" y="555215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err="1"/>
              <a:t>app</a:t>
            </a:r>
            <a:r>
              <a:rPr lang="ru-RU" dirty="0"/>
              <a:t> = </a:t>
            </a:r>
            <a:r>
              <a:rPr lang="ru-RU" dirty="0" err="1"/>
              <a:t>Flask</a:t>
            </a:r>
            <a:r>
              <a:rPr lang="ru-RU" dirty="0"/>
              <a:t>(</a:t>
            </a:r>
            <a:r>
              <a:rPr lang="ru-RU" dirty="0">
                <a:solidFill>
                  <a:srgbClr val="7030A0"/>
                </a:solidFill>
              </a:rPr>
              <a:t>__</a:t>
            </a:r>
            <a:r>
              <a:rPr lang="ru-RU" dirty="0" err="1">
                <a:solidFill>
                  <a:srgbClr val="7030A0"/>
                </a:solidFill>
              </a:rPr>
              <a:t>name</a:t>
            </a:r>
            <a:r>
              <a:rPr lang="ru-RU" dirty="0">
                <a:solidFill>
                  <a:srgbClr val="7030A0"/>
                </a:solidFill>
              </a:rPr>
              <a:t>__)</a:t>
            </a:r>
          </a:p>
          <a:p>
            <a:r>
              <a:rPr lang="ru-RU" dirty="0" err="1"/>
              <a:t>api</a:t>
            </a:r>
            <a:r>
              <a:rPr lang="ru-RU" dirty="0"/>
              <a:t> = </a:t>
            </a:r>
            <a:r>
              <a:rPr lang="ru-RU" dirty="0" err="1"/>
              <a:t>flask_restful.Api</a:t>
            </a:r>
            <a:r>
              <a:rPr lang="ru-RU" dirty="0"/>
              <a:t>(</a:t>
            </a:r>
            <a:r>
              <a:rPr lang="ru-RU" dirty="0" err="1"/>
              <a:t>app</a:t>
            </a:r>
            <a:r>
              <a:rPr lang="ru-RU" dirty="0"/>
              <a:t>, </a:t>
            </a:r>
            <a:r>
              <a:rPr lang="ru-RU" dirty="0" err="1"/>
              <a:t>errors</a:t>
            </a:r>
            <a:r>
              <a:rPr lang="ru-RU" dirty="0"/>
              <a:t>=</a:t>
            </a:r>
            <a:r>
              <a:rPr lang="ru-RU" dirty="0" err="1"/>
              <a:t>errors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636856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398" y="356260"/>
            <a:ext cx="10010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3E4349"/>
                </a:solidFill>
                <a:latin typeface="Century Gothic" panose="020B0502020202020204" pitchFamily="34" charset="0"/>
              </a:rPr>
              <a:t>Use with Blueprints</a:t>
            </a: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7FC76A5-95A6-4047-B5DF-74A5FA19583D}"/>
              </a:ext>
            </a:extLst>
          </p:cNvPr>
          <p:cNvSpPr/>
          <p:nvPr/>
        </p:nvSpPr>
        <p:spPr>
          <a:xfrm>
            <a:off x="914398" y="1261707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err="1">
                <a:solidFill>
                  <a:schemeClr val="accent6"/>
                </a:solidFill>
              </a:rPr>
              <a:t>from</a:t>
            </a:r>
            <a:r>
              <a:rPr lang="ru-RU" dirty="0"/>
              <a:t> </a:t>
            </a:r>
            <a:r>
              <a:rPr lang="ru-RU" b="1" dirty="0" err="1">
                <a:solidFill>
                  <a:schemeClr val="accent5"/>
                </a:solidFill>
              </a:rPr>
              <a:t>flask</a:t>
            </a:r>
            <a:r>
              <a:rPr lang="ru-RU" dirty="0"/>
              <a:t> </a:t>
            </a:r>
            <a:r>
              <a:rPr lang="ru-RU" dirty="0" err="1">
                <a:solidFill>
                  <a:schemeClr val="accent6"/>
                </a:solidFill>
              </a:rPr>
              <a:t>import</a:t>
            </a:r>
            <a:r>
              <a:rPr lang="ru-RU" dirty="0"/>
              <a:t> </a:t>
            </a:r>
            <a:r>
              <a:rPr lang="ru-RU" dirty="0" err="1"/>
              <a:t>Flask</a:t>
            </a:r>
            <a:r>
              <a:rPr lang="ru-RU" dirty="0"/>
              <a:t>, </a:t>
            </a:r>
            <a:r>
              <a:rPr lang="ru-RU" dirty="0" err="1"/>
              <a:t>Blueprint</a:t>
            </a:r>
            <a:endParaRPr lang="ru-RU" dirty="0"/>
          </a:p>
          <a:p>
            <a:r>
              <a:rPr lang="ru-RU" dirty="0" err="1">
                <a:solidFill>
                  <a:schemeClr val="accent6"/>
                </a:solidFill>
              </a:rPr>
              <a:t>from</a:t>
            </a:r>
            <a:r>
              <a:rPr lang="ru-RU" dirty="0"/>
              <a:t> </a:t>
            </a:r>
            <a:r>
              <a:rPr lang="ru-RU" b="1" dirty="0" err="1">
                <a:solidFill>
                  <a:schemeClr val="accent5"/>
                </a:solidFill>
              </a:rPr>
              <a:t>flask_restful</a:t>
            </a:r>
            <a:r>
              <a:rPr lang="ru-RU" b="1" dirty="0">
                <a:solidFill>
                  <a:schemeClr val="accent5"/>
                </a:solidFill>
              </a:rPr>
              <a:t> </a:t>
            </a:r>
            <a:r>
              <a:rPr lang="ru-RU" dirty="0" err="1">
                <a:solidFill>
                  <a:schemeClr val="accent6"/>
                </a:solidFill>
              </a:rPr>
              <a:t>import</a:t>
            </a:r>
            <a:r>
              <a:rPr lang="ru-RU" dirty="0"/>
              <a:t> </a:t>
            </a:r>
            <a:r>
              <a:rPr lang="ru-RU" dirty="0" err="1"/>
              <a:t>Api</a:t>
            </a:r>
            <a:r>
              <a:rPr lang="ru-RU" dirty="0"/>
              <a:t>, </a:t>
            </a:r>
            <a:r>
              <a:rPr lang="ru-RU" dirty="0" err="1"/>
              <a:t>Resource</a:t>
            </a:r>
            <a:r>
              <a:rPr lang="ru-RU" dirty="0"/>
              <a:t>, </a:t>
            </a:r>
            <a:r>
              <a:rPr lang="ru-RU" dirty="0" err="1"/>
              <a:t>url_for</a:t>
            </a:r>
            <a:endParaRPr lang="ru-RU" dirty="0"/>
          </a:p>
          <a:p>
            <a:endParaRPr lang="ru-RU" dirty="0"/>
          </a:p>
          <a:p>
            <a:r>
              <a:rPr lang="ru-RU" dirty="0" err="1"/>
              <a:t>app</a:t>
            </a:r>
            <a:r>
              <a:rPr lang="ru-RU" dirty="0"/>
              <a:t> = </a:t>
            </a:r>
            <a:r>
              <a:rPr lang="ru-RU" dirty="0" err="1"/>
              <a:t>Flask</a:t>
            </a:r>
            <a:r>
              <a:rPr lang="ru-RU" dirty="0"/>
              <a:t>(__</a:t>
            </a:r>
            <a:r>
              <a:rPr lang="ru-RU" dirty="0" err="1"/>
              <a:t>name</a:t>
            </a:r>
            <a:r>
              <a:rPr lang="ru-RU" dirty="0"/>
              <a:t>__)</a:t>
            </a:r>
          </a:p>
          <a:p>
            <a:r>
              <a:rPr lang="ru-RU" dirty="0" err="1"/>
              <a:t>api_bp</a:t>
            </a:r>
            <a:r>
              <a:rPr lang="ru-RU" dirty="0"/>
              <a:t> = </a:t>
            </a:r>
            <a:r>
              <a:rPr lang="ru-RU" dirty="0" err="1"/>
              <a:t>Blueprint</a:t>
            </a:r>
            <a:r>
              <a:rPr lang="ru-RU" dirty="0"/>
              <a:t>('</a:t>
            </a:r>
            <a:r>
              <a:rPr lang="ru-RU" dirty="0" err="1"/>
              <a:t>api</a:t>
            </a:r>
            <a:r>
              <a:rPr lang="ru-RU" dirty="0"/>
              <a:t>', __</a:t>
            </a:r>
            <a:r>
              <a:rPr lang="ru-RU" dirty="0" err="1"/>
              <a:t>name</a:t>
            </a:r>
            <a:r>
              <a:rPr lang="ru-RU" dirty="0"/>
              <a:t>__)</a:t>
            </a:r>
          </a:p>
          <a:p>
            <a:r>
              <a:rPr lang="ru-RU" dirty="0" err="1"/>
              <a:t>api</a:t>
            </a:r>
            <a:r>
              <a:rPr lang="ru-RU" dirty="0"/>
              <a:t> = </a:t>
            </a:r>
            <a:r>
              <a:rPr lang="ru-RU" dirty="0" err="1"/>
              <a:t>Api</a:t>
            </a:r>
            <a:r>
              <a:rPr lang="ru-RU" dirty="0"/>
              <a:t>(</a:t>
            </a:r>
            <a:r>
              <a:rPr lang="ru-RU" dirty="0" err="1"/>
              <a:t>api_bp</a:t>
            </a:r>
            <a:r>
              <a:rPr lang="ru-RU" dirty="0"/>
              <a:t>)</a:t>
            </a:r>
          </a:p>
          <a:p>
            <a:endParaRPr lang="ru-RU" dirty="0"/>
          </a:p>
          <a:p>
            <a:r>
              <a:rPr lang="ru-RU" dirty="0" err="1">
                <a:solidFill>
                  <a:schemeClr val="accent6"/>
                </a:solidFill>
              </a:rPr>
              <a:t>class</a:t>
            </a:r>
            <a:r>
              <a:rPr lang="ru-RU" dirty="0"/>
              <a:t> </a:t>
            </a:r>
            <a:r>
              <a:rPr lang="ru-RU" b="1" dirty="0" err="1">
                <a:solidFill>
                  <a:schemeClr val="accent5"/>
                </a:solidFill>
              </a:rPr>
              <a:t>TodoItem</a:t>
            </a:r>
            <a:r>
              <a:rPr lang="ru-RU" dirty="0"/>
              <a:t>(</a:t>
            </a:r>
            <a:r>
              <a:rPr lang="ru-RU" dirty="0" err="1"/>
              <a:t>Resource</a:t>
            </a:r>
            <a:r>
              <a:rPr lang="ru-RU" dirty="0"/>
              <a:t>):</a:t>
            </a:r>
          </a:p>
          <a:p>
            <a:r>
              <a:rPr lang="ru-RU" dirty="0"/>
              <a:t>    </a:t>
            </a:r>
            <a:r>
              <a:rPr lang="ru-RU" dirty="0" err="1">
                <a:solidFill>
                  <a:schemeClr val="accent6"/>
                </a:solidFill>
              </a:rPr>
              <a:t>def</a:t>
            </a:r>
            <a:r>
              <a:rPr lang="ru-RU" dirty="0"/>
              <a:t> </a:t>
            </a:r>
            <a:r>
              <a:rPr lang="ru-RU" dirty="0" err="1">
                <a:solidFill>
                  <a:srgbClr val="002060"/>
                </a:solidFill>
              </a:rPr>
              <a:t>get</a:t>
            </a:r>
            <a:r>
              <a:rPr lang="ru-RU" dirty="0"/>
              <a:t>(</a:t>
            </a:r>
            <a:r>
              <a:rPr lang="ru-RU" dirty="0" err="1">
                <a:solidFill>
                  <a:schemeClr val="accent6"/>
                </a:solidFill>
              </a:rPr>
              <a:t>self</a:t>
            </a:r>
            <a:r>
              <a:rPr lang="ru-RU" dirty="0"/>
              <a:t>, </a:t>
            </a:r>
            <a:r>
              <a:rPr lang="ru-RU" dirty="0" err="1">
                <a:solidFill>
                  <a:schemeClr val="accent6"/>
                </a:solidFill>
              </a:rPr>
              <a:t>id</a:t>
            </a:r>
            <a:r>
              <a:rPr lang="ru-RU" dirty="0"/>
              <a:t>):</a:t>
            </a:r>
          </a:p>
          <a:p>
            <a:r>
              <a:rPr lang="ru-RU" dirty="0"/>
              <a:t>        </a:t>
            </a:r>
            <a:r>
              <a:rPr lang="ru-RU" dirty="0" err="1">
                <a:solidFill>
                  <a:schemeClr val="accent6"/>
                </a:solidFill>
              </a:rPr>
              <a:t>return</a:t>
            </a:r>
            <a:r>
              <a:rPr lang="ru-RU" dirty="0"/>
              <a:t> {</a:t>
            </a:r>
            <a:r>
              <a:rPr lang="ru-RU" dirty="0">
                <a:solidFill>
                  <a:schemeClr val="accent1"/>
                </a:solidFill>
              </a:rPr>
              <a:t>'</a:t>
            </a:r>
            <a:r>
              <a:rPr lang="ru-RU" dirty="0" err="1">
                <a:solidFill>
                  <a:schemeClr val="accent1"/>
                </a:solidFill>
              </a:rPr>
              <a:t>task</a:t>
            </a:r>
            <a:r>
              <a:rPr lang="ru-RU" dirty="0"/>
              <a:t>': </a:t>
            </a:r>
            <a:r>
              <a:rPr lang="ru-RU" dirty="0">
                <a:solidFill>
                  <a:schemeClr val="accent1"/>
                </a:solidFill>
              </a:rPr>
              <a:t>'</a:t>
            </a:r>
            <a:r>
              <a:rPr lang="ru-RU" dirty="0" err="1">
                <a:solidFill>
                  <a:schemeClr val="accent1"/>
                </a:solidFill>
              </a:rPr>
              <a:t>Say</a:t>
            </a:r>
            <a:r>
              <a:rPr lang="ru-RU" dirty="0"/>
              <a:t> "</a:t>
            </a:r>
            <a:r>
              <a:rPr lang="ru-RU" dirty="0" err="1">
                <a:solidFill>
                  <a:schemeClr val="accent1"/>
                </a:solidFill>
              </a:rPr>
              <a:t>Hello</a:t>
            </a:r>
            <a:r>
              <a:rPr lang="ru-RU" dirty="0"/>
              <a:t>, </a:t>
            </a:r>
            <a:r>
              <a:rPr lang="ru-RU" dirty="0" err="1">
                <a:solidFill>
                  <a:schemeClr val="accent1"/>
                </a:solidFill>
              </a:rPr>
              <a:t>World</a:t>
            </a:r>
            <a:r>
              <a:rPr lang="ru-RU" dirty="0"/>
              <a:t>!"'}</a:t>
            </a:r>
          </a:p>
          <a:p>
            <a:endParaRPr lang="ru-RU" dirty="0"/>
          </a:p>
          <a:p>
            <a:r>
              <a:rPr lang="ru-RU" dirty="0" err="1"/>
              <a:t>api.add_resource</a:t>
            </a:r>
            <a:r>
              <a:rPr lang="ru-RU" dirty="0"/>
              <a:t>(</a:t>
            </a:r>
            <a:r>
              <a:rPr lang="ru-RU" dirty="0" err="1"/>
              <a:t>TodoItem</a:t>
            </a:r>
            <a:r>
              <a:rPr lang="ru-RU" dirty="0"/>
              <a:t>, </a:t>
            </a:r>
            <a:r>
              <a:rPr lang="ru-RU" dirty="0">
                <a:solidFill>
                  <a:schemeClr val="accent5"/>
                </a:solidFill>
              </a:rPr>
              <a:t>'/</a:t>
            </a:r>
            <a:r>
              <a:rPr lang="ru-RU" dirty="0" err="1">
                <a:solidFill>
                  <a:schemeClr val="accent5"/>
                </a:solidFill>
              </a:rPr>
              <a:t>todos</a:t>
            </a:r>
            <a:r>
              <a:rPr lang="ru-RU" dirty="0">
                <a:solidFill>
                  <a:schemeClr val="accent5"/>
                </a:solidFill>
              </a:rPr>
              <a:t>/&lt;</a:t>
            </a:r>
            <a:r>
              <a:rPr lang="ru-RU" dirty="0" err="1">
                <a:solidFill>
                  <a:schemeClr val="accent5"/>
                </a:solidFill>
              </a:rPr>
              <a:t>int:id</a:t>
            </a:r>
            <a:r>
              <a:rPr lang="ru-RU" dirty="0">
                <a:solidFill>
                  <a:schemeClr val="accent5"/>
                </a:solidFill>
              </a:rPr>
              <a:t>&gt;'</a:t>
            </a:r>
            <a:r>
              <a:rPr lang="ru-RU" dirty="0"/>
              <a:t>)</a:t>
            </a:r>
          </a:p>
          <a:p>
            <a:r>
              <a:rPr lang="ru-RU" dirty="0" err="1"/>
              <a:t>app.register_blueprint</a:t>
            </a:r>
            <a:r>
              <a:rPr lang="ru-RU" dirty="0"/>
              <a:t>(</a:t>
            </a:r>
            <a:r>
              <a:rPr lang="ru-RU" dirty="0" err="1"/>
              <a:t>api_bp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228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24F3D8-A229-D54D-A1FF-239A31B483AA}"/>
              </a:ext>
            </a:extLst>
          </p:cNvPr>
          <p:cNvSpPr/>
          <p:nvPr/>
        </p:nvSpPr>
        <p:spPr>
          <a:xfrm>
            <a:off x="734290" y="457199"/>
            <a:ext cx="63176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600" b="1" dirty="0">
                <a:latin typeface="Century Gothic" panose="020B0502020202020204" pitchFamily="34" charset="0"/>
              </a:rPr>
              <a:t>Application factory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35F7CAF-87BA-DE44-91DA-7BBF20D5A372}"/>
              </a:ext>
            </a:extLst>
          </p:cNvPr>
          <p:cNvSpPr/>
          <p:nvPr/>
        </p:nvSpPr>
        <p:spPr>
          <a:xfrm>
            <a:off x="734290" y="1408607"/>
            <a:ext cx="108619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В зависимости от передаваемого  </a:t>
            </a:r>
            <a:r>
              <a:rPr lang="en-US" dirty="0">
                <a:latin typeface="Century Gothic" panose="020B0502020202020204" pitchFamily="34" charset="0"/>
              </a:rPr>
              <a:t>Config</a:t>
            </a:r>
            <a:r>
              <a:rPr lang="ru-RU" dirty="0">
                <a:latin typeface="Century Gothic" panose="020B0502020202020204" pitchFamily="34" charset="0"/>
              </a:rPr>
              <a:t> приложение будет раниться с другими параметрами.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Это позволит безболезненно переключаться между </a:t>
            </a:r>
            <a:r>
              <a:rPr lang="en-US" dirty="0">
                <a:latin typeface="Century Gothic" panose="020B0502020202020204" pitchFamily="34" charset="0"/>
              </a:rPr>
              <a:t>dev, prod, </a:t>
            </a:r>
            <a:r>
              <a:rPr lang="ru-RU" dirty="0">
                <a:latin typeface="Century Gothic" panose="020B0502020202020204" pitchFamily="34" charset="0"/>
              </a:rPr>
              <a:t>и </a:t>
            </a:r>
            <a:r>
              <a:rPr lang="en-US" dirty="0">
                <a:latin typeface="Century Gothic" panose="020B0502020202020204" pitchFamily="34" charset="0"/>
              </a:rPr>
              <a:t>test</a:t>
            </a:r>
            <a:r>
              <a:rPr lang="ru-RU" dirty="0">
                <a:latin typeface="Century Gothic" panose="020B0502020202020204" pitchFamily="34" charset="0"/>
              </a:rPr>
              <a:t> конфигурациями.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endParaRPr lang="ru-RU" dirty="0">
              <a:latin typeface="Century Gothic" panose="020B050202020202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DEE7F0E-81F5-5D46-937A-002116278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672" y="3202709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020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Flask-RESTful API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03AAF2C-D154-054F-AE97-49527EA14F3C}"/>
              </a:ext>
            </a:extLst>
          </p:cNvPr>
          <p:cNvSpPr/>
          <p:nvPr/>
        </p:nvSpPr>
        <p:spPr>
          <a:xfrm>
            <a:off x="914400" y="1761666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b="1" dirty="0">
                <a:solidFill>
                  <a:srgbClr val="007020"/>
                </a:solidFill>
                <a:effectLst/>
              </a:rPr>
              <a:t>from</a:t>
            </a:r>
            <a:r>
              <a:rPr lang="en" dirty="0"/>
              <a:t> </a:t>
            </a:r>
            <a:r>
              <a:rPr lang="en" b="1" dirty="0">
                <a:solidFill>
                  <a:srgbClr val="0E84B5"/>
                </a:solidFill>
                <a:effectLst/>
              </a:rPr>
              <a:t>flask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import</a:t>
            </a:r>
            <a:r>
              <a:rPr lang="en" dirty="0"/>
              <a:t> Flask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from</a:t>
            </a:r>
            <a:r>
              <a:rPr lang="en" dirty="0"/>
              <a:t> </a:t>
            </a:r>
            <a:r>
              <a:rPr lang="en" b="1" dirty="0" err="1">
                <a:solidFill>
                  <a:srgbClr val="0E84B5"/>
                </a:solidFill>
                <a:effectLst/>
              </a:rPr>
              <a:t>flask_restful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import</a:t>
            </a:r>
            <a:r>
              <a:rPr lang="en" dirty="0"/>
              <a:t> Resource, </a:t>
            </a:r>
            <a:r>
              <a:rPr lang="en" dirty="0" err="1"/>
              <a:t>Api</a:t>
            </a:r>
            <a:r>
              <a:rPr lang="en" dirty="0"/>
              <a:t> </a:t>
            </a:r>
          </a:p>
          <a:p>
            <a:endParaRPr lang="en" dirty="0"/>
          </a:p>
          <a:p>
            <a:r>
              <a:rPr lang="en" dirty="0"/>
              <a:t>app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Flask(</a:t>
            </a:r>
            <a:r>
              <a:rPr lang="en" dirty="0">
                <a:solidFill>
                  <a:srgbClr val="BB60D5"/>
                </a:solidFill>
                <a:effectLst/>
              </a:rPr>
              <a:t>__name__</a:t>
            </a:r>
            <a:r>
              <a:rPr lang="en" dirty="0"/>
              <a:t>) </a:t>
            </a:r>
          </a:p>
          <a:p>
            <a:r>
              <a:rPr lang="en" dirty="0" err="1"/>
              <a:t>api</a:t>
            </a:r>
            <a:r>
              <a:rPr lang="en" dirty="0"/>
              <a:t> 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/>
              <a:t> </a:t>
            </a:r>
            <a:r>
              <a:rPr lang="en" dirty="0" err="1"/>
              <a:t>Api</a:t>
            </a:r>
            <a:r>
              <a:rPr lang="en" dirty="0"/>
              <a:t>(app) </a:t>
            </a:r>
          </a:p>
          <a:p>
            <a:endParaRPr lang="en" b="1" dirty="0">
              <a:solidFill>
                <a:srgbClr val="007020"/>
              </a:solidFill>
              <a:effectLst/>
            </a:endParaRP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class</a:t>
            </a:r>
            <a:r>
              <a:rPr lang="en" dirty="0"/>
              <a:t> </a:t>
            </a:r>
            <a:r>
              <a:rPr lang="en" b="1" dirty="0">
                <a:solidFill>
                  <a:srgbClr val="0E84B5"/>
                </a:solidFill>
                <a:effectLst/>
              </a:rPr>
              <a:t>HelloWorld</a:t>
            </a:r>
            <a:r>
              <a:rPr lang="en" dirty="0"/>
              <a:t>(Resource):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def</a:t>
            </a:r>
            <a:r>
              <a:rPr lang="en" dirty="0"/>
              <a:t> </a:t>
            </a:r>
            <a:r>
              <a:rPr lang="en" dirty="0">
                <a:solidFill>
                  <a:srgbClr val="06287E"/>
                </a:solidFill>
                <a:effectLst/>
              </a:rPr>
              <a:t>get</a:t>
            </a:r>
            <a:r>
              <a:rPr lang="en" dirty="0"/>
              <a:t>(</a:t>
            </a:r>
            <a:r>
              <a:rPr lang="en" dirty="0">
                <a:solidFill>
                  <a:srgbClr val="007020"/>
                </a:solidFill>
                <a:effectLst/>
              </a:rPr>
              <a:t>self</a:t>
            </a:r>
            <a:r>
              <a:rPr lang="en" dirty="0"/>
              <a:t>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    return</a:t>
            </a:r>
            <a:r>
              <a:rPr lang="en" dirty="0"/>
              <a:t> {</a:t>
            </a:r>
            <a:r>
              <a:rPr lang="en" dirty="0">
                <a:solidFill>
                  <a:srgbClr val="4070A0"/>
                </a:solidFill>
                <a:effectLst/>
              </a:rPr>
              <a:t>'hello'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'world’</a:t>
            </a:r>
            <a:r>
              <a:rPr lang="en" dirty="0"/>
              <a:t>} </a:t>
            </a:r>
          </a:p>
          <a:p>
            <a:endParaRPr lang="en" dirty="0"/>
          </a:p>
          <a:p>
            <a:r>
              <a:rPr lang="en" dirty="0" err="1"/>
              <a:t>api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add_resource</a:t>
            </a:r>
            <a:r>
              <a:rPr lang="en" dirty="0"/>
              <a:t>(HelloWorld, </a:t>
            </a:r>
            <a:r>
              <a:rPr lang="en" dirty="0">
                <a:solidFill>
                  <a:srgbClr val="4070A0"/>
                </a:solidFill>
                <a:effectLst/>
              </a:rPr>
              <a:t>'/’</a:t>
            </a:r>
            <a:r>
              <a:rPr lang="en" dirty="0"/>
              <a:t>)</a:t>
            </a:r>
          </a:p>
          <a:p>
            <a:endParaRPr lang="en" dirty="0"/>
          </a:p>
          <a:p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if</a:t>
            </a:r>
            <a:r>
              <a:rPr lang="en" dirty="0"/>
              <a:t> </a:t>
            </a:r>
            <a:r>
              <a:rPr lang="en" dirty="0">
                <a:solidFill>
                  <a:srgbClr val="BB60D5"/>
                </a:solidFill>
                <a:effectLst/>
              </a:rPr>
              <a:t>__name__</a:t>
            </a:r>
            <a:r>
              <a:rPr lang="en" dirty="0"/>
              <a:t> </a:t>
            </a:r>
            <a:r>
              <a:rPr lang="en" dirty="0">
                <a:solidFill>
                  <a:srgbClr val="666666"/>
                </a:solidFill>
                <a:effectLst/>
              </a:rPr>
              <a:t>==</a:t>
            </a:r>
            <a:r>
              <a:rPr lang="en" dirty="0"/>
              <a:t> </a:t>
            </a:r>
            <a:r>
              <a:rPr lang="en" dirty="0">
                <a:solidFill>
                  <a:srgbClr val="4070A0"/>
                </a:solidFill>
                <a:effectLst/>
              </a:rPr>
              <a:t>'__main__’</a:t>
            </a:r>
            <a:r>
              <a:rPr lang="en" dirty="0"/>
              <a:t>: </a:t>
            </a:r>
          </a:p>
          <a:p>
            <a:r>
              <a:rPr lang="en" dirty="0"/>
              <a:t>    </a:t>
            </a:r>
            <a:r>
              <a:rPr lang="en" dirty="0" err="1"/>
              <a:t>app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run</a:t>
            </a:r>
            <a:r>
              <a:rPr lang="en" dirty="0"/>
              <a:t>(debug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92564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Multiple kinds of return value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D82851D-1CC4-BE4A-B752-6068A99571CD}"/>
              </a:ext>
            </a:extLst>
          </p:cNvPr>
          <p:cNvSpPr/>
          <p:nvPr/>
        </p:nvSpPr>
        <p:spPr>
          <a:xfrm>
            <a:off x="914400" y="1673063"/>
            <a:ext cx="769521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b="1" dirty="0">
                <a:solidFill>
                  <a:srgbClr val="007020"/>
                </a:solidFill>
                <a:effectLst/>
              </a:rPr>
              <a:t>class</a:t>
            </a:r>
            <a:r>
              <a:rPr lang="en" dirty="0"/>
              <a:t> </a:t>
            </a:r>
            <a:r>
              <a:rPr lang="en" b="1" dirty="0">
                <a:solidFill>
                  <a:srgbClr val="0E84B5"/>
                </a:solidFill>
                <a:effectLst/>
              </a:rPr>
              <a:t>Todo1</a:t>
            </a:r>
            <a:r>
              <a:rPr lang="en" dirty="0"/>
              <a:t>(Resource):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def</a:t>
            </a:r>
            <a:r>
              <a:rPr lang="en" dirty="0"/>
              <a:t> </a:t>
            </a:r>
            <a:r>
              <a:rPr lang="en" dirty="0">
                <a:solidFill>
                  <a:srgbClr val="06287E"/>
                </a:solidFill>
                <a:effectLst/>
              </a:rPr>
              <a:t>get</a:t>
            </a:r>
            <a:r>
              <a:rPr lang="en" dirty="0"/>
              <a:t>(</a:t>
            </a:r>
            <a:r>
              <a:rPr lang="en" dirty="0">
                <a:solidFill>
                  <a:srgbClr val="007020"/>
                </a:solidFill>
                <a:effectLst/>
              </a:rPr>
              <a:t>self</a:t>
            </a:r>
            <a:r>
              <a:rPr lang="en" dirty="0"/>
              <a:t>): </a:t>
            </a:r>
          </a:p>
          <a:p>
            <a:r>
              <a:rPr lang="en" i="1" dirty="0">
                <a:solidFill>
                  <a:srgbClr val="408090"/>
                </a:solidFill>
                <a:effectLst/>
              </a:rPr>
              <a:t># Default to 200 OK</a:t>
            </a:r>
            <a:r>
              <a:rPr lang="en" dirty="0"/>
              <a:t>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    return</a:t>
            </a:r>
            <a:r>
              <a:rPr lang="en" dirty="0"/>
              <a:t> {</a:t>
            </a:r>
            <a:r>
              <a:rPr lang="en" dirty="0">
                <a:solidFill>
                  <a:srgbClr val="4070A0"/>
                </a:solidFill>
                <a:effectLst/>
              </a:rPr>
              <a:t>'task'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'Hello world’</a:t>
            </a:r>
            <a:r>
              <a:rPr lang="en" dirty="0"/>
              <a:t>} </a:t>
            </a:r>
          </a:p>
          <a:p>
            <a:endParaRPr lang="en" b="1" dirty="0">
              <a:solidFill>
                <a:srgbClr val="007020"/>
              </a:solidFill>
              <a:effectLst/>
            </a:endParaRP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class</a:t>
            </a:r>
            <a:r>
              <a:rPr lang="en" dirty="0"/>
              <a:t> </a:t>
            </a:r>
            <a:r>
              <a:rPr lang="en" b="1" dirty="0">
                <a:solidFill>
                  <a:srgbClr val="0E84B5"/>
                </a:solidFill>
                <a:effectLst/>
              </a:rPr>
              <a:t>Todo2</a:t>
            </a:r>
            <a:r>
              <a:rPr lang="en" dirty="0"/>
              <a:t>(Resource):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def</a:t>
            </a:r>
            <a:r>
              <a:rPr lang="en" dirty="0"/>
              <a:t> </a:t>
            </a:r>
            <a:r>
              <a:rPr lang="en" dirty="0">
                <a:solidFill>
                  <a:srgbClr val="06287E"/>
                </a:solidFill>
                <a:effectLst/>
              </a:rPr>
              <a:t>get</a:t>
            </a:r>
            <a:r>
              <a:rPr lang="en" dirty="0"/>
              <a:t>(</a:t>
            </a:r>
            <a:r>
              <a:rPr lang="en" dirty="0">
                <a:solidFill>
                  <a:srgbClr val="007020"/>
                </a:solidFill>
                <a:effectLst/>
              </a:rPr>
              <a:t>self</a:t>
            </a:r>
            <a:r>
              <a:rPr lang="en" dirty="0"/>
              <a:t>): </a:t>
            </a:r>
            <a:r>
              <a:rPr lang="en" i="1" dirty="0">
                <a:solidFill>
                  <a:srgbClr val="408090"/>
                </a:solidFill>
                <a:effectLst/>
              </a:rPr>
              <a:t>#</a:t>
            </a:r>
          </a:p>
          <a:p>
            <a:r>
              <a:rPr lang="en" i="1" dirty="0">
                <a:solidFill>
                  <a:srgbClr val="408090"/>
                </a:solidFill>
                <a:effectLst/>
              </a:rPr>
              <a:t> Set the response code to 201</a:t>
            </a:r>
          </a:p>
          <a:p>
            <a:r>
              <a:rPr lang="en" i="1" dirty="0">
                <a:solidFill>
                  <a:srgbClr val="408090"/>
                </a:solidFill>
              </a:rPr>
              <a:t>        </a:t>
            </a:r>
            <a:r>
              <a:rPr lang="en" dirty="0"/>
              <a:t> </a:t>
            </a:r>
            <a:r>
              <a:rPr lang="en" b="1" dirty="0">
                <a:solidFill>
                  <a:srgbClr val="007020"/>
                </a:solidFill>
                <a:effectLst/>
              </a:rPr>
              <a:t>return</a:t>
            </a:r>
            <a:r>
              <a:rPr lang="en" dirty="0"/>
              <a:t> {</a:t>
            </a:r>
            <a:r>
              <a:rPr lang="en" dirty="0">
                <a:solidFill>
                  <a:srgbClr val="4070A0"/>
                </a:solidFill>
                <a:effectLst/>
              </a:rPr>
              <a:t>'task'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'Hello world'</a:t>
            </a:r>
            <a:r>
              <a:rPr lang="en" dirty="0"/>
              <a:t>}, </a:t>
            </a:r>
            <a:r>
              <a:rPr lang="en" dirty="0">
                <a:solidFill>
                  <a:srgbClr val="208050"/>
                </a:solidFill>
                <a:effectLst/>
              </a:rPr>
              <a:t>201</a:t>
            </a:r>
            <a:r>
              <a:rPr lang="en" dirty="0"/>
              <a:t> </a:t>
            </a:r>
          </a:p>
          <a:p>
            <a:endParaRPr lang="en" b="1" dirty="0">
              <a:solidFill>
                <a:srgbClr val="007020"/>
              </a:solidFill>
              <a:effectLst/>
            </a:endParaRP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class</a:t>
            </a:r>
            <a:r>
              <a:rPr lang="en" dirty="0"/>
              <a:t> </a:t>
            </a:r>
            <a:r>
              <a:rPr lang="en" b="1" dirty="0">
                <a:solidFill>
                  <a:srgbClr val="0E84B5"/>
                </a:solidFill>
                <a:effectLst/>
              </a:rPr>
              <a:t>Todo3</a:t>
            </a:r>
            <a:r>
              <a:rPr lang="en" dirty="0"/>
              <a:t>(Resource): </a:t>
            </a:r>
          </a:p>
          <a:p>
            <a:r>
              <a:rPr lang="en" b="1" dirty="0">
                <a:solidFill>
                  <a:srgbClr val="007020"/>
                </a:solidFill>
                <a:effectLst/>
              </a:rPr>
              <a:t>    def</a:t>
            </a:r>
            <a:r>
              <a:rPr lang="en" dirty="0"/>
              <a:t> </a:t>
            </a:r>
            <a:r>
              <a:rPr lang="en" dirty="0">
                <a:solidFill>
                  <a:srgbClr val="06287E"/>
                </a:solidFill>
                <a:effectLst/>
              </a:rPr>
              <a:t>get</a:t>
            </a:r>
            <a:r>
              <a:rPr lang="en" dirty="0"/>
              <a:t>(</a:t>
            </a:r>
            <a:r>
              <a:rPr lang="en" dirty="0">
                <a:solidFill>
                  <a:srgbClr val="007020"/>
                </a:solidFill>
                <a:effectLst/>
              </a:rPr>
              <a:t>self</a:t>
            </a:r>
            <a:r>
              <a:rPr lang="en" dirty="0"/>
              <a:t>): </a:t>
            </a:r>
          </a:p>
          <a:p>
            <a:r>
              <a:rPr lang="en" i="1" dirty="0">
                <a:solidFill>
                  <a:srgbClr val="408090"/>
                </a:solidFill>
                <a:effectLst/>
              </a:rPr>
              <a:t># Set the response code to 201 and return custom headers</a:t>
            </a:r>
          </a:p>
          <a:p>
            <a:r>
              <a:rPr lang="en" i="1" dirty="0">
                <a:solidFill>
                  <a:srgbClr val="408090"/>
                </a:solidFill>
              </a:rPr>
              <a:t>   </a:t>
            </a:r>
            <a:r>
              <a:rPr lang="en" dirty="0"/>
              <a:t>     </a:t>
            </a:r>
            <a:r>
              <a:rPr lang="en" b="1" dirty="0">
                <a:solidFill>
                  <a:srgbClr val="007020"/>
                </a:solidFill>
                <a:effectLst/>
              </a:rPr>
              <a:t>return</a:t>
            </a:r>
            <a:r>
              <a:rPr lang="en" dirty="0"/>
              <a:t> {</a:t>
            </a:r>
            <a:r>
              <a:rPr lang="en" dirty="0">
                <a:solidFill>
                  <a:srgbClr val="4070A0"/>
                </a:solidFill>
                <a:effectLst/>
              </a:rPr>
              <a:t>'task'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'Hello world'</a:t>
            </a:r>
            <a:r>
              <a:rPr lang="en" dirty="0"/>
              <a:t>}, </a:t>
            </a:r>
            <a:r>
              <a:rPr lang="en" dirty="0">
                <a:solidFill>
                  <a:srgbClr val="208050"/>
                </a:solidFill>
                <a:effectLst/>
              </a:rPr>
              <a:t>201</a:t>
            </a:r>
            <a:r>
              <a:rPr lang="en" dirty="0"/>
              <a:t>, {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 err="1">
                <a:solidFill>
                  <a:srgbClr val="4070A0"/>
                </a:solidFill>
                <a:effectLst/>
              </a:rPr>
              <a:t>Etag</a:t>
            </a:r>
            <a:r>
              <a:rPr lang="en" dirty="0">
                <a:solidFill>
                  <a:srgbClr val="4070A0"/>
                </a:solidFill>
                <a:effectLst/>
              </a:rPr>
              <a:t>'</a:t>
            </a:r>
            <a:r>
              <a:rPr lang="en" dirty="0"/>
              <a:t>: </a:t>
            </a:r>
            <a:r>
              <a:rPr lang="en" dirty="0">
                <a:solidFill>
                  <a:srgbClr val="4070A0"/>
                </a:solidFill>
                <a:effectLst/>
              </a:rPr>
              <a:t>'some-opaque-string'</a:t>
            </a:r>
            <a:r>
              <a:rPr lang="en" dirty="0"/>
              <a:t>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1425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Argument parsing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AE3A6C9-920F-BC4C-8C81-B0370B011135}"/>
              </a:ext>
            </a:extLst>
          </p:cNvPr>
          <p:cNvSpPr/>
          <p:nvPr/>
        </p:nvSpPr>
        <p:spPr>
          <a:xfrm>
            <a:off x="914400" y="1605677"/>
            <a:ext cx="75289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7020"/>
                </a:solidFill>
                <a:effectLst/>
              </a:rPr>
              <a:t>from</a:t>
            </a:r>
            <a:r>
              <a:rPr lang="en-US" dirty="0"/>
              <a:t> </a:t>
            </a:r>
            <a:r>
              <a:rPr lang="en-US" b="1" dirty="0" err="1">
                <a:solidFill>
                  <a:srgbClr val="0E84B5"/>
                </a:solidFill>
                <a:effectLst/>
              </a:rPr>
              <a:t>flask_restful</a:t>
            </a:r>
            <a:r>
              <a:rPr lang="en-US" dirty="0"/>
              <a:t> </a:t>
            </a:r>
            <a:r>
              <a:rPr lang="en-US" b="1" dirty="0">
                <a:solidFill>
                  <a:srgbClr val="007020"/>
                </a:solidFill>
                <a:effectLst/>
              </a:rPr>
              <a:t>import</a:t>
            </a:r>
            <a:r>
              <a:rPr lang="en-US" dirty="0"/>
              <a:t> </a:t>
            </a:r>
            <a:r>
              <a:rPr lang="en-US" dirty="0" err="1"/>
              <a:t>reqparse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parser </a:t>
            </a:r>
            <a:r>
              <a:rPr lang="en-US" dirty="0">
                <a:solidFill>
                  <a:srgbClr val="666666"/>
                </a:solidFill>
                <a:effectLst/>
              </a:rPr>
              <a:t>=</a:t>
            </a:r>
            <a:r>
              <a:rPr lang="en-US" dirty="0"/>
              <a:t> </a:t>
            </a:r>
            <a:r>
              <a:rPr lang="en-US" dirty="0" err="1"/>
              <a:t>reqparse</a:t>
            </a:r>
            <a:r>
              <a:rPr lang="en-US" dirty="0" err="1">
                <a:solidFill>
                  <a:srgbClr val="666666"/>
                </a:solidFill>
                <a:effectLst/>
              </a:rPr>
              <a:t>.</a:t>
            </a:r>
            <a:r>
              <a:rPr lang="en-US" dirty="0" err="1"/>
              <a:t>RequestParser</a:t>
            </a:r>
            <a:r>
              <a:rPr lang="en-US" dirty="0"/>
              <a:t>() </a:t>
            </a:r>
          </a:p>
          <a:p>
            <a:r>
              <a:rPr lang="en-US" dirty="0" err="1"/>
              <a:t>parser</a:t>
            </a:r>
            <a:r>
              <a:rPr lang="en-US" dirty="0" err="1">
                <a:solidFill>
                  <a:srgbClr val="666666"/>
                </a:solidFill>
                <a:effectLst/>
              </a:rPr>
              <a:t>.</a:t>
            </a:r>
            <a:r>
              <a:rPr lang="en-US" dirty="0" err="1"/>
              <a:t>add_argument</a:t>
            </a:r>
            <a:r>
              <a:rPr lang="en-US" dirty="0"/>
              <a:t>(</a:t>
            </a:r>
            <a:r>
              <a:rPr lang="en-US" dirty="0">
                <a:solidFill>
                  <a:srgbClr val="4070A0"/>
                </a:solidFill>
                <a:effectLst/>
              </a:rPr>
              <a:t>'rate'</a:t>
            </a:r>
            <a:r>
              <a:rPr lang="en-US" dirty="0"/>
              <a:t>, </a:t>
            </a:r>
            <a:r>
              <a:rPr lang="en-US" dirty="0">
                <a:solidFill>
                  <a:srgbClr val="007020"/>
                </a:solidFill>
                <a:effectLst/>
              </a:rPr>
              <a:t>type</a:t>
            </a:r>
            <a:r>
              <a:rPr lang="en-US" dirty="0">
                <a:solidFill>
                  <a:srgbClr val="666666"/>
                </a:solidFill>
                <a:effectLst/>
              </a:rPr>
              <a:t>=</a:t>
            </a:r>
            <a:r>
              <a:rPr lang="en-US" dirty="0" err="1">
                <a:solidFill>
                  <a:srgbClr val="007020"/>
                </a:solidFill>
                <a:effectLst/>
              </a:rPr>
              <a:t>int</a:t>
            </a:r>
            <a:r>
              <a:rPr lang="en-US" dirty="0"/>
              <a:t>, help</a:t>
            </a:r>
            <a:r>
              <a:rPr lang="en-US" dirty="0">
                <a:solidFill>
                  <a:srgbClr val="666666"/>
                </a:solidFill>
                <a:effectLst/>
              </a:rPr>
              <a:t>=</a:t>
            </a:r>
            <a:r>
              <a:rPr lang="en-US" dirty="0">
                <a:solidFill>
                  <a:srgbClr val="4070A0"/>
                </a:solidFill>
                <a:effectLst/>
              </a:rPr>
              <a:t>'Rate to charge for this resource’</a:t>
            </a:r>
            <a:r>
              <a:rPr lang="en-US" dirty="0"/>
              <a:t>)</a:t>
            </a:r>
          </a:p>
          <a:p>
            <a:r>
              <a:rPr lang="en" dirty="0" err="1"/>
              <a:t>parser.add_argument</a:t>
            </a:r>
            <a:r>
              <a:rPr lang="en" dirty="0"/>
              <a:t>('name’)</a:t>
            </a:r>
          </a:p>
          <a:p>
            <a:r>
              <a:rPr lang="en-US" dirty="0"/>
              <a:t> </a:t>
            </a:r>
          </a:p>
          <a:p>
            <a:r>
              <a:rPr lang="en-US" dirty="0" err="1"/>
              <a:t>args</a:t>
            </a:r>
            <a:r>
              <a:rPr lang="en-US" dirty="0"/>
              <a:t> </a:t>
            </a:r>
            <a:r>
              <a:rPr lang="en-US" dirty="0">
                <a:solidFill>
                  <a:srgbClr val="666666"/>
                </a:solidFill>
                <a:effectLst/>
              </a:rPr>
              <a:t>=</a:t>
            </a:r>
            <a:r>
              <a:rPr lang="en-US" dirty="0"/>
              <a:t> </a:t>
            </a:r>
            <a:r>
              <a:rPr lang="en-US" dirty="0" err="1"/>
              <a:t>parser</a:t>
            </a:r>
            <a:r>
              <a:rPr lang="en-US" dirty="0" err="1">
                <a:solidFill>
                  <a:srgbClr val="666666"/>
                </a:solidFill>
                <a:effectLst/>
              </a:rPr>
              <a:t>.</a:t>
            </a:r>
            <a:r>
              <a:rPr lang="en-US" dirty="0" err="1"/>
              <a:t>parse_args</a:t>
            </a:r>
            <a:r>
              <a:rPr lang="en-US" dirty="0"/>
              <a:t>()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0E2639F-6A84-B341-BEC2-9F038F97FBFA}"/>
              </a:ext>
            </a:extLst>
          </p:cNvPr>
          <p:cNvSpPr/>
          <p:nvPr/>
        </p:nvSpPr>
        <p:spPr>
          <a:xfrm>
            <a:off x="914399" y="4097655"/>
            <a:ext cx="101771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Если передать в </a:t>
            </a:r>
            <a:r>
              <a:rPr lang="en-US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parce_args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 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значение </a:t>
            </a:r>
            <a:r>
              <a:rPr lang="en" dirty="0">
                <a:effectLst/>
                <a:latin typeface="Century Gothic" panose="020B0502020202020204" pitchFamily="34" charset="0"/>
              </a:rPr>
              <a:t>strict=True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, то оно будет проверять и вызывать ошибку если пользователь передаст аргумент который вы не ожидаете получить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.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5D4BC12-6C8F-9944-99BE-927A7A1D9C26}"/>
              </a:ext>
            </a:extLst>
          </p:cNvPr>
          <p:cNvSpPr/>
          <p:nvPr/>
        </p:nvSpPr>
        <p:spPr>
          <a:xfrm>
            <a:off x="914399" y="501997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b="0" i="0" u="none" strike="noStrike" dirty="0" err="1">
                <a:solidFill>
                  <a:srgbClr val="3E4349"/>
                </a:solidFill>
                <a:effectLst/>
              </a:rPr>
              <a:t>args</a:t>
            </a:r>
            <a:r>
              <a:rPr lang="en" b="0" i="0" u="none" strike="noStrike" dirty="0">
                <a:solidFill>
                  <a:srgbClr val="3E4349"/>
                </a:solidFill>
                <a:effectLst/>
              </a:rPr>
              <a:t> </a:t>
            </a:r>
            <a:r>
              <a:rPr lang="en" b="0" i="0" u="none" strike="noStrike" dirty="0">
                <a:solidFill>
                  <a:srgbClr val="666666"/>
                </a:solidFill>
                <a:effectLst/>
              </a:rPr>
              <a:t>=</a:t>
            </a:r>
            <a:r>
              <a:rPr lang="en" b="0" i="0" u="none" strike="noStrike" dirty="0">
                <a:solidFill>
                  <a:srgbClr val="3E4349"/>
                </a:solidFill>
                <a:effectLst/>
              </a:rPr>
              <a:t> </a:t>
            </a:r>
            <a:r>
              <a:rPr lang="en" b="0" i="0" u="none" strike="noStrike" dirty="0" err="1">
                <a:solidFill>
                  <a:srgbClr val="3E4349"/>
                </a:solidFill>
                <a:effectLst/>
              </a:rPr>
              <a:t>parser</a:t>
            </a:r>
            <a:r>
              <a:rPr lang="en" b="0" i="0" u="none" strike="noStrike" dirty="0" err="1">
                <a:solidFill>
                  <a:srgbClr val="666666"/>
                </a:solidFill>
                <a:effectLst/>
              </a:rPr>
              <a:t>.</a:t>
            </a:r>
            <a:r>
              <a:rPr lang="en" b="0" i="0" u="none" strike="noStrike" dirty="0" err="1">
                <a:solidFill>
                  <a:srgbClr val="3E4349"/>
                </a:solidFill>
                <a:effectLst/>
              </a:rPr>
              <a:t>parse_args</a:t>
            </a:r>
            <a:r>
              <a:rPr lang="en" b="0" i="0" u="none" strike="noStrike" dirty="0">
                <a:solidFill>
                  <a:srgbClr val="3E4349"/>
                </a:solidFill>
                <a:effectLst/>
              </a:rPr>
              <a:t>(strict</a:t>
            </a:r>
            <a:r>
              <a:rPr lang="en" b="0" i="0" u="none" strike="noStrike" dirty="0">
                <a:solidFill>
                  <a:srgbClr val="666666"/>
                </a:solidFill>
                <a:effectLst/>
              </a:rPr>
              <a:t>=</a:t>
            </a:r>
            <a:r>
              <a:rPr lang="en" b="1" i="0" u="none" strike="noStrike" dirty="0">
                <a:solidFill>
                  <a:srgbClr val="007020"/>
                </a:solidFill>
                <a:effectLst/>
              </a:rPr>
              <a:t>True</a:t>
            </a:r>
            <a:r>
              <a:rPr lang="en" b="0" i="0" u="none" strike="noStrike" dirty="0">
                <a:solidFill>
                  <a:srgbClr val="3E4349"/>
                </a:solidFill>
                <a:effectLst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682600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Argument parsing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0E2639F-6A84-B341-BEC2-9F038F97FBFA}"/>
              </a:ext>
            </a:extLst>
          </p:cNvPr>
          <p:cNvSpPr/>
          <p:nvPr/>
        </p:nvSpPr>
        <p:spPr>
          <a:xfrm>
            <a:off x="914400" y="1736191"/>
            <a:ext cx="1017715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Если вы укажете значение </a:t>
            </a:r>
            <a:r>
              <a:rPr lang="en-US" b="1" dirty="0">
                <a:solidFill>
                  <a:srgbClr val="3E4349"/>
                </a:solidFill>
                <a:latin typeface="Century Gothic" panose="020B0502020202020204" pitchFamily="34" charset="0"/>
              </a:rPr>
              <a:t>help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, оно будет отображаться как сообщение об ошибке при возникновении ошибки. Если вы не укажете </a:t>
            </a:r>
            <a:r>
              <a:rPr lang="en-US" b="1" dirty="0">
                <a:solidFill>
                  <a:srgbClr val="3E4349"/>
                </a:solidFill>
                <a:latin typeface="Century Gothic" panose="020B0502020202020204" pitchFamily="34" charset="0"/>
              </a:rPr>
              <a:t>help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, то оно вернет </a:t>
            </a:r>
            <a:r>
              <a:rPr lang="ru-RU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сатнартную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 ошибку из </a:t>
            </a:r>
            <a:r>
              <a:rPr lang="en-US" dirty="0">
                <a:solidFill>
                  <a:srgbClr val="3E4349"/>
                </a:solidFill>
                <a:latin typeface="Century Gothic" panose="020B0502020202020204" pitchFamily="34" charset="0"/>
              </a:rPr>
              <a:t>FLASK RESTFUL API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. </a:t>
            </a:r>
            <a:endParaRPr lang="en-US" dirty="0">
              <a:solidFill>
                <a:srgbClr val="3E4349"/>
              </a:solidFill>
              <a:latin typeface="Century Gothic" panose="020B0502020202020204" pitchFamily="34" charset="0"/>
            </a:endParaRPr>
          </a:p>
          <a:p>
            <a:endParaRPr lang="ru-RU" dirty="0">
              <a:solidFill>
                <a:srgbClr val="3E4349"/>
              </a:solidFill>
              <a:latin typeface="Century Gothic" panose="020B0502020202020204" pitchFamily="34" charset="0"/>
            </a:endParaRPr>
          </a:p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По умолчанию аргументы не обязательны. Кроме того, аргументы, предоставленные в запросе, которые не являются частью </a:t>
            </a:r>
            <a:r>
              <a:rPr lang="ru-RU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RequestParser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, будут игнорироваться.</a:t>
            </a:r>
          </a:p>
          <a:p>
            <a:endParaRPr lang="ru-RU" dirty="0">
              <a:solidFill>
                <a:srgbClr val="3E4349"/>
              </a:solidFill>
              <a:latin typeface="Century Gothic" panose="020B0502020202020204" pitchFamily="34" charset="0"/>
            </a:endParaRPr>
          </a:p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Также обратите внимание: Аргументы, объявленные в вашем анализаторе запросов, но не заданные в самом запросе, по умолчанию будут равны </a:t>
            </a:r>
            <a:r>
              <a:rPr lang="ru-RU" dirty="0" err="1">
                <a:solidFill>
                  <a:srgbClr val="3E4349"/>
                </a:solidFill>
                <a:latin typeface="Century Gothic" panose="020B0502020202020204" pitchFamily="34" charset="0"/>
              </a:rPr>
              <a:t>None</a:t>
            </a:r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.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8598F03-F92D-334C-85BD-85C3FCF0729C}"/>
              </a:ext>
            </a:extLst>
          </p:cNvPr>
          <p:cNvSpPr/>
          <p:nvPr/>
        </p:nvSpPr>
        <p:spPr>
          <a:xfrm>
            <a:off x="914400" y="5172142"/>
            <a:ext cx="77545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 err="1"/>
              <a:t>parser</a:t>
            </a:r>
            <a:r>
              <a:rPr lang="en" dirty="0" err="1">
                <a:solidFill>
                  <a:srgbClr val="666666"/>
                </a:solidFill>
                <a:effectLst/>
              </a:rPr>
              <a:t>.</a:t>
            </a:r>
            <a:r>
              <a:rPr lang="en" dirty="0" err="1"/>
              <a:t>add_argument</a:t>
            </a:r>
            <a:r>
              <a:rPr lang="en" dirty="0"/>
              <a:t>(</a:t>
            </a:r>
            <a:r>
              <a:rPr lang="en" dirty="0">
                <a:solidFill>
                  <a:srgbClr val="4070A0"/>
                </a:solidFill>
                <a:effectLst/>
              </a:rPr>
              <a:t>'name'</a:t>
            </a:r>
            <a:r>
              <a:rPr lang="en" dirty="0"/>
              <a:t>, required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b="1" dirty="0">
                <a:solidFill>
                  <a:srgbClr val="007020"/>
                </a:solidFill>
                <a:effectLst/>
              </a:rPr>
              <a:t>True</a:t>
            </a:r>
            <a:r>
              <a:rPr lang="en" dirty="0"/>
              <a:t>, help</a:t>
            </a:r>
            <a:r>
              <a:rPr lang="en" dirty="0">
                <a:solidFill>
                  <a:srgbClr val="666666"/>
                </a:solidFill>
                <a:effectLst/>
              </a:rPr>
              <a:t>=</a:t>
            </a:r>
            <a:r>
              <a:rPr lang="en" dirty="0">
                <a:solidFill>
                  <a:srgbClr val="4070A0"/>
                </a:solidFill>
                <a:effectLst/>
              </a:rPr>
              <a:t>"Name cannot be blank!"</a:t>
            </a:r>
            <a:r>
              <a:rPr lang="en" dirty="0"/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60242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Argument parsing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0E2639F-6A84-B341-BEC2-9F038F97FBFA}"/>
              </a:ext>
            </a:extLst>
          </p:cNvPr>
          <p:cNvSpPr/>
          <p:nvPr/>
        </p:nvSpPr>
        <p:spPr>
          <a:xfrm>
            <a:off x="914400" y="1736191"/>
            <a:ext cx="101771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Для того что бы значения с одинаковыми именами записывались в список нужно добавить параметр</a:t>
            </a:r>
            <a:r>
              <a:rPr lang="en" dirty="0"/>
              <a:t> action='append'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5E35048-8BF6-354E-B93D-70E188068D8B}"/>
              </a:ext>
            </a:extLst>
          </p:cNvPr>
          <p:cNvSpPr/>
          <p:nvPr/>
        </p:nvSpPr>
        <p:spPr>
          <a:xfrm>
            <a:off x="914400" y="2943585"/>
            <a:ext cx="893024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parser.add_argument</a:t>
            </a:r>
            <a:r>
              <a:rPr lang="en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" b="0" i="0" u="none" strike="noStrike" dirty="0">
                <a:solidFill>
                  <a:schemeClr val="accent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'name</a:t>
            </a:r>
            <a:r>
              <a:rPr lang="en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', action=</a:t>
            </a:r>
            <a:r>
              <a:rPr lang="en" b="0" i="0" u="none" strike="noStrike" dirty="0">
                <a:solidFill>
                  <a:schemeClr val="accent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'append</a:t>
            </a:r>
            <a:r>
              <a:rPr lang="en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’)</a:t>
            </a:r>
          </a:p>
          <a:p>
            <a:endParaRPr lang="en" b="0" i="0" u="none" strike="noStrike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" dirty="0"/>
              <a:t>curl http://</a:t>
            </a:r>
            <a:r>
              <a:rPr lang="en" dirty="0" err="1"/>
              <a:t>api.example.com</a:t>
            </a:r>
            <a:r>
              <a:rPr lang="en" dirty="0"/>
              <a:t> -d "</a:t>
            </a:r>
            <a:r>
              <a:rPr lang="en" dirty="0">
                <a:solidFill>
                  <a:schemeClr val="accent1"/>
                </a:solidFill>
              </a:rPr>
              <a:t>name=bob</a:t>
            </a:r>
            <a:r>
              <a:rPr lang="en" dirty="0"/>
              <a:t>" -d "</a:t>
            </a:r>
            <a:r>
              <a:rPr lang="en" dirty="0">
                <a:solidFill>
                  <a:schemeClr val="accent1"/>
                </a:solidFill>
              </a:rPr>
              <a:t>name=sue</a:t>
            </a:r>
            <a:r>
              <a:rPr lang="en" dirty="0"/>
              <a:t>" -d "</a:t>
            </a:r>
            <a:r>
              <a:rPr lang="en" dirty="0">
                <a:solidFill>
                  <a:schemeClr val="accent1"/>
                </a:solidFill>
              </a:rPr>
              <a:t>name=joe</a:t>
            </a:r>
            <a:r>
              <a:rPr lang="en" dirty="0"/>
              <a:t>”</a:t>
            </a:r>
          </a:p>
          <a:p>
            <a:r>
              <a:rPr lang="en" dirty="0"/>
              <a:t> </a:t>
            </a:r>
            <a:endParaRPr lang="ru-RU" b="0" i="0" u="none" strike="noStrike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args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parser</a:t>
            </a:r>
            <a:r>
              <a:rPr lang="en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parse_args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 </a:t>
            </a:r>
            <a:r>
              <a:rPr lang="en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args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" dirty="0">
                <a:solidFill>
                  <a:schemeClr val="accent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'name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] </a:t>
            </a:r>
            <a:r>
              <a:rPr lang="en" i="1" dirty="0">
                <a:solidFill>
                  <a:schemeClr val="accent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# ['bob', 'sue', 'joe']</a:t>
            </a:r>
            <a:endParaRPr lang="ru-RU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422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D2B7B-50F3-204C-8288-FC43EDC45616}"/>
              </a:ext>
            </a:extLst>
          </p:cNvPr>
          <p:cNvSpPr txBox="1"/>
          <p:nvPr/>
        </p:nvSpPr>
        <p:spPr>
          <a:xfrm>
            <a:off x="914400" y="581891"/>
            <a:ext cx="10010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none" strike="noStrike" dirty="0">
                <a:solidFill>
                  <a:srgbClr val="3E4349"/>
                </a:solidFill>
                <a:effectLst/>
                <a:latin typeface="Century Gothic" panose="020B0502020202020204" pitchFamily="34" charset="0"/>
              </a:rPr>
              <a:t>Argument parsing</a:t>
            </a:r>
            <a:endParaRPr lang="ru-RU" b="1" dirty="0">
              <a:latin typeface="Century Gothic" panose="020B0502020202020204" pitchFamily="34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0E2639F-6A84-B341-BEC2-9F038F97FBFA}"/>
              </a:ext>
            </a:extLst>
          </p:cNvPr>
          <p:cNvSpPr/>
          <p:nvPr/>
        </p:nvSpPr>
        <p:spPr>
          <a:xfrm>
            <a:off x="914400" y="1736191"/>
            <a:ext cx="101771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3E4349"/>
                </a:solidFill>
                <a:latin typeface="Century Gothic" panose="020B0502020202020204" pitchFamily="34" charset="0"/>
              </a:rPr>
              <a:t>Для того что бы значения с одинаковыми именами записывались в список нужно добавить параметр</a:t>
            </a:r>
            <a:r>
              <a:rPr lang="en" dirty="0"/>
              <a:t> action='append'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5E35048-8BF6-354E-B93D-70E188068D8B}"/>
              </a:ext>
            </a:extLst>
          </p:cNvPr>
          <p:cNvSpPr/>
          <p:nvPr/>
        </p:nvSpPr>
        <p:spPr>
          <a:xfrm>
            <a:off x="914400" y="2943585"/>
            <a:ext cx="893024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b="0" i="0" u="none" strike="noStrike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parser.add_argument</a:t>
            </a:r>
            <a:r>
              <a:rPr lang="en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" b="0" i="0" u="none" strike="noStrike" dirty="0">
                <a:solidFill>
                  <a:schemeClr val="accent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'name</a:t>
            </a:r>
            <a:r>
              <a:rPr lang="en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', action=</a:t>
            </a:r>
            <a:r>
              <a:rPr lang="en" b="0" i="0" u="none" strike="noStrike" dirty="0">
                <a:solidFill>
                  <a:schemeClr val="accent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'append</a:t>
            </a:r>
            <a:r>
              <a:rPr lang="en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’)</a:t>
            </a:r>
          </a:p>
          <a:p>
            <a:endParaRPr lang="en" b="0" i="0" u="none" strike="noStrike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" dirty="0"/>
              <a:t>curl http://</a:t>
            </a:r>
            <a:r>
              <a:rPr lang="en" dirty="0" err="1"/>
              <a:t>api.example.com</a:t>
            </a:r>
            <a:r>
              <a:rPr lang="en" dirty="0"/>
              <a:t> -d "</a:t>
            </a:r>
            <a:r>
              <a:rPr lang="en" dirty="0">
                <a:solidFill>
                  <a:schemeClr val="accent1"/>
                </a:solidFill>
              </a:rPr>
              <a:t>name=bob</a:t>
            </a:r>
            <a:r>
              <a:rPr lang="en" dirty="0"/>
              <a:t>" -d "</a:t>
            </a:r>
            <a:r>
              <a:rPr lang="en" dirty="0">
                <a:solidFill>
                  <a:schemeClr val="accent1"/>
                </a:solidFill>
              </a:rPr>
              <a:t>name=sue</a:t>
            </a:r>
            <a:r>
              <a:rPr lang="en" dirty="0"/>
              <a:t>" -d "</a:t>
            </a:r>
            <a:r>
              <a:rPr lang="en" dirty="0">
                <a:solidFill>
                  <a:schemeClr val="accent1"/>
                </a:solidFill>
              </a:rPr>
              <a:t>name=joe</a:t>
            </a:r>
            <a:r>
              <a:rPr lang="en" dirty="0"/>
              <a:t>”</a:t>
            </a:r>
          </a:p>
          <a:p>
            <a:r>
              <a:rPr lang="en" dirty="0"/>
              <a:t> </a:t>
            </a:r>
            <a:endParaRPr lang="ru-RU" b="0" i="0" u="none" strike="noStrike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args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parser</a:t>
            </a:r>
            <a:r>
              <a:rPr lang="en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parse_args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 </a:t>
            </a:r>
            <a:r>
              <a:rPr lang="en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args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</a:t>
            </a:r>
            <a:r>
              <a:rPr lang="en" dirty="0">
                <a:solidFill>
                  <a:schemeClr val="accent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'name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lang="e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] </a:t>
            </a:r>
            <a:r>
              <a:rPr lang="en" i="1" dirty="0">
                <a:solidFill>
                  <a:schemeClr val="accent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# ['bob', 'sue', 'joe']</a:t>
            </a:r>
            <a:endParaRPr lang="ru-RU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11265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1640</TotalTime>
  <Words>2492</Words>
  <Application>Microsoft Macintosh PowerPoint</Application>
  <PresentationFormat>Широкоэкранный</PresentationFormat>
  <Paragraphs>306</Paragraphs>
  <Slides>23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Century Gothic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Yevhen Trofymenko</dc:creator>
  <cp:lastModifiedBy>Yevhen Trofymenko</cp:lastModifiedBy>
  <cp:revision>15</cp:revision>
  <dcterms:created xsi:type="dcterms:W3CDTF">2019-05-29T17:47:04Z</dcterms:created>
  <dcterms:modified xsi:type="dcterms:W3CDTF">2019-05-30T21:07:23Z</dcterms:modified>
</cp:coreProperties>
</file>

<file path=docProps/thumbnail.jpeg>
</file>